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3"/>
  </p:notesMasterIdLst>
  <p:handoutMasterIdLst>
    <p:handoutMasterId r:id="rId64"/>
  </p:handoutMasterIdLst>
  <p:sldIdLst>
    <p:sldId id="256" r:id="rId2"/>
    <p:sldId id="257" r:id="rId3"/>
    <p:sldId id="258" r:id="rId4"/>
    <p:sldId id="259" r:id="rId5"/>
    <p:sldId id="260" r:id="rId6"/>
    <p:sldId id="319" r:id="rId7"/>
    <p:sldId id="320" r:id="rId8"/>
    <p:sldId id="321" r:id="rId9"/>
    <p:sldId id="322" r:id="rId10"/>
    <p:sldId id="323" r:id="rId11"/>
    <p:sldId id="263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316" r:id="rId24"/>
    <p:sldId id="264" r:id="rId25"/>
    <p:sldId id="317" r:id="rId26"/>
    <p:sldId id="265" r:id="rId27"/>
    <p:sldId id="266" r:id="rId28"/>
    <p:sldId id="267" r:id="rId29"/>
    <p:sldId id="299" r:id="rId30"/>
    <p:sldId id="268" r:id="rId31"/>
    <p:sldId id="269" r:id="rId32"/>
    <p:sldId id="270" r:id="rId33"/>
    <p:sldId id="271" r:id="rId34"/>
    <p:sldId id="272" r:id="rId35"/>
    <p:sldId id="273" r:id="rId36"/>
    <p:sldId id="274" r:id="rId37"/>
    <p:sldId id="275" r:id="rId38"/>
    <p:sldId id="276" r:id="rId39"/>
    <p:sldId id="277" r:id="rId40"/>
    <p:sldId id="278" r:id="rId41"/>
    <p:sldId id="279" r:id="rId42"/>
    <p:sldId id="280" r:id="rId43"/>
    <p:sldId id="318" r:id="rId44"/>
    <p:sldId id="292" r:id="rId45"/>
    <p:sldId id="293" r:id="rId46"/>
    <p:sldId id="294" r:id="rId47"/>
    <p:sldId id="295" r:id="rId48"/>
    <p:sldId id="296" r:id="rId49"/>
    <p:sldId id="304" r:id="rId50"/>
    <p:sldId id="305" r:id="rId51"/>
    <p:sldId id="306" r:id="rId52"/>
    <p:sldId id="307" r:id="rId53"/>
    <p:sldId id="308" r:id="rId54"/>
    <p:sldId id="300" r:id="rId55"/>
    <p:sldId id="301" r:id="rId56"/>
    <p:sldId id="302" r:id="rId57"/>
    <p:sldId id="312" r:id="rId58"/>
    <p:sldId id="303" r:id="rId59"/>
    <p:sldId id="297" r:id="rId60"/>
    <p:sldId id="324" r:id="rId61"/>
    <p:sldId id="325" r:id="rId6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33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525" autoAdjust="0"/>
    <p:restoredTop sz="84724" autoAdjust="0"/>
  </p:normalViewPr>
  <p:slideViewPr>
    <p:cSldViewPr snapToGrid="0">
      <p:cViewPr varScale="1">
        <p:scale>
          <a:sx n="96" d="100"/>
          <a:sy n="96" d="100"/>
        </p:scale>
        <p:origin x="-206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93B98-901C-4DFF-BD8C-100E79195C3D}" type="datetimeFigureOut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48436A-7162-4C68-8DC0-5366B637C5B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1365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82BA1-E2D1-46E6-8340-747B43510923}" type="datetimeFigureOut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3F40E8-B080-4069-9916-BB6BA31401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65257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3F40E8-B080-4069-9916-BB6BA31401C1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57598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特点：产生了监督程序，完成作业的自动过渡并且负责装入（调入主存）和运行各种语言的编译程序以及使用程序（如链接装配程序） 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以前呢，这些工作都是自己来，自己来建立运行作业，并做结束，没有这种管理程序为你服务。想想就很厉害，自己什么都会，是个全能的人才。就好像以前的农民（自给自足的小农经济），想要一把椅子，不用找木工来做 ，自己去伐木（源程序），自己用斧子锯子（编译，链接程序），然后就出成品椅子（运行结果）了。自己来做肯定会费很多时间，而且做得过程中容易出错。那么该怎么办呢？ 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两种方案一：找一个操作员（木工）来代替程序员（木工）来做这些工作。 </a:t>
            </a:r>
            <a:endParaRPr lang="en-US" altLang="zh-CN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）联机批处理 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简单来讲就是输入，输出设备和主机是集成（连在）在一起的。 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联机批处理可以进行作业的自动转换，不用人运行完一个，在手工插入卡片，在读入一个了，就好像把程序卡片放在了流水线上了一样，但是由于是联机（他是一个整体，在某时刻只能做一件事），在输入输出时，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处于空闲状态。人机矛盾解决了。但是低速的输入输出与高速的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产生了矛盾。 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怎么办？只能把输入输出从整体里脱离出去，这样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就没东西拖累了，速度就快了。于是就有了 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）脱机批处理系统 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简单来讲就是把输入输出的功能从整体分离出去找个代理来做。这样在输入输出的时候，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可以继续运行程序。 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这个代理称为卫星机又称外围计算机。 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流程：卫星机负责把读卡机的作业逐个传送到输入带上。当主机需要输入作业时，就把输入带与主机连上。主机从输入带调入作业并运行，计算完成后，输出结果到输出带上，在由卫星机负责把输出带上的信息进行输出，上图：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3F40E8-B080-4069-9916-BB6BA31401C1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MTTF (Mean Time To Failure，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平均无故障时间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，指系统无故障运行的平均时间，取所有从系统开始正常运行到发生故障之间的时间段的平均值。 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MTTF =∑T1 / N；       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MTTR (Mean Time To Repair，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平均修复时间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，指系统从发生故障到维修结束之间的时间段的平均值。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MTTR =∑(T2+T3) / N；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MTBF (Mean Time Between Failure，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平均失效间隔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，指系统两次故障发生时间之间的时间段的平均值。 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MTBF =∑(T2+T3+T1) / N。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3F40E8-B080-4069-9916-BB6BA31401C1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949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9491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AAA4A30-F643-404A-80F4-58BF81F7EE2C}" type="slidenum">
              <a:rPr lang="zh-CN" altLang="en-US">
                <a:cs typeface="华文仿宋" panose="02010600040101010101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61</a:t>
            </a:fld>
            <a:endParaRPr lang="en-US" altLang="zh-CN">
              <a:cs typeface="华文仿宋" panose="0201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5118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A9A8C-1A4A-4BD1-A0C5-8ADF9F997D88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Systems Overview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EEBF-3716-487D-AE7C-1F66A971DC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28041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48BAD-2950-4183-94EF-191AAB3787B1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Systems Overview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EEBF-3716-487D-AE7C-1F66A971DC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86777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24F2E-BAD0-487C-9252-DA7D176607B7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Systems Overview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EEBF-3716-487D-AE7C-1F66A971DC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19854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4961"/>
            <a:ext cx="7886700" cy="693274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CF21A-ABB2-4AFE-A728-0C73B5A55E5E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Systems Overview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EEBF-3716-487D-AE7C-1F66A971DC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15203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2EFD1-3BDC-4676-96F7-FC5B69B58F19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Systems Overview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EEBF-3716-487D-AE7C-1F66A971DC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23900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106335"/>
            <a:ext cx="7886700" cy="693274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777DB-6D3C-49B6-9BE2-40B9C095DF02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Systems Overview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EEBF-3716-487D-AE7C-1F66A971DC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28087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F1B88-F61B-4CB3-B61E-FF8840FD4A08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Systems Overview</a:t>
            </a: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EEBF-3716-487D-AE7C-1F66A971DC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95913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849" y="166719"/>
            <a:ext cx="7886700" cy="693274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ECCC-AFC4-4215-BF73-2C42EC077E7F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Systems Overview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EEBF-3716-487D-AE7C-1F66A971DC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8543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BBEC-8BF3-4EC2-8026-CB3213D802A9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Systems Overview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EEBF-3716-487D-AE7C-1F66A971DC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46815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BCCBB-25FD-4196-AF14-66344B44482F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Systems Overview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EEBF-3716-487D-AE7C-1F66A971DC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44897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8CA55-1D6A-408B-9503-F6492491B920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Systems Overview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EEBF-3716-487D-AE7C-1F66A971DC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4876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93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17600"/>
            <a:ext cx="7886700" cy="491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Segoe UI Symbol" panose="020B0502040204020203" pitchFamily="34" charset="0"/>
              </a:defRPr>
            </a:lvl1pPr>
          </a:lstStyle>
          <a:p>
            <a:fld id="{480ED99D-5017-414F-BD78-619A94C60B93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Segoe UI Symbol" panose="020B0502040204020203" pitchFamily="34" charset="0"/>
              </a:defRPr>
            </a:lvl1pPr>
          </a:lstStyle>
          <a:p>
            <a:r>
              <a:rPr lang="en-US" altLang="zh-CN" smtClean="0">
                <a:ea typeface="Segoe UI Symbol" panose="020B0502040204020203" pitchFamily="34" charset="0"/>
              </a:rPr>
              <a:t>Operating Systems Overview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Segoe UI Symbol" panose="020B0502040204020203" pitchFamily="34" charset="0"/>
              </a:defRPr>
            </a:lvl1pPr>
          </a:lstStyle>
          <a:p>
            <a:fld id="{56BAEEBF-3716-487D-AE7C-1F66A971DC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61290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Segoe UI Symbol" panose="020B0502040204020203" pitchFamily="34" charset="0"/>
          <a:ea typeface="华文黑体" panose="02010600040101010101" pitchFamily="2" charset="-122"/>
          <a:cs typeface="华文黑体" panose="02010600040101010101" pitchFamily="2" charset="-122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Symbol" panose="020B0502040204020203" pitchFamily="34" charset="0"/>
          <a:ea typeface="华文黑体" panose="02010600040101010101" pitchFamily="2" charset="-122"/>
          <a:cs typeface="华文黑体" panose="02010600040101010101" pitchFamily="2" charset="-122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Symbol" panose="020B0502040204020203" pitchFamily="34" charset="0"/>
          <a:ea typeface="华文黑体" panose="02010600040101010101" pitchFamily="2" charset="-122"/>
          <a:cs typeface="华文黑体" panose="02010600040101010101" pitchFamily="2" charset="-122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Symbol" panose="020B0502040204020203" pitchFamily="34" charset="0"/>
          <a:ea typeface="华文黑体" panose="02010600040101010101" pitchFamily="2" charset="-122"/>
          <a:cs typeface="华文黑体" panose="02010600040101010101" pitchFamily="2" charset="-122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Symbol" panose="020B0502040204020203" pitchFamily="34" charset="0"/>
          <a:ea typeface="华文黑体" panose="02010600040101010101" pitchFamily="2" charset="-122"/>
          <a:cs typeface="华文黑体" panose="02010600040101010101" pitchFamily="2" charset="-122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Symbol" panose="020B0502040204020203" pitchFamily="34" charset="0"/>
          <a:ea typeface="华文黑体" panose="02010600040101010101" pitchFamily="2" charset="-122"/>
          <a:cs typeface="华文黑体" panose="02010600040101010101" pitchFamily="2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10" Type="http://schemas.openxmlformats.org/officeDocument/2006/relationships/image" Target="../media/image37.jpeg"/><Relationship Id="rId4" Type="http://schemas.openxmlformats.org/officeDocument/2006/relationships/image" Target="../media/image31.png"/><Relationship Id="rId9" Type="http://schemas.openxmlformats.org/officeDocument/2006/relationships/image" Target="../media/image3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024697"/>
          </a:xfrm>
        </p:spPr>
        <p:txBody>
          <a:bodyPr>
            <a:normAutofit/>
          </a:bodyPr>
          <a:lstStyle/>
          <a:p>
            <a:r>
              <a:rPr lang="zh-CN" altLang="en-US" sz="4800" dirty="0" smtClean="0"/>
              <a:t>第</a:t>
            </a:r>
            <a:r>
              <a:rPr lang="en-US" altLang="zh-CN" sz="4800" dirty="0"/>
              <a:t>1</a:t>
            </a:r>
            <a:r>
              <a:rPr lang="zh-CN" altLang="en-US" sz="4800" dirty="0" smtClean="0"/>
              <a:t>章  </a:t>
            </a:r>
            <a:r>
              <a:rPr lang="zh-CN" altLang="en-US" sz="4800" dirty="0"/>
              <a:t>操</a:t>
            </a:r>
            <a:r>
              <a:rPr lang="zh-CN" altLang="en-US" sz="4800" dirty="0" smtClean="0"/>
              <a:t>作系统概述</a:t>
            </a:r>
            <a:endParaRPr lang="zh-CN" alt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815398"/>
            <a:ext cx="6858000" cy="1655762"/>
          </a:xfrm>
        </p:spPr>
        <p:txBody>
          <a:bodyPr>
            <a:normAutofit lnSpcReduction="10000"/>
          </a:bodyPr>
          <a:lstStyle/>
          <a:p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朱宗卫</a:t>
            </a:r>
            <a:endParaRPr lang="en-US" altLang="zh-CN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中国科学技术大学  软件学院</a:t>
            </a:r>
            <a:endParaRPr lang="en-US" altLang="zh-CN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zzw1988@ustc.edu.cn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0205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25562" y="124630"/>
            <a:ext cx="6223000" cy="58631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dirty="0">
                <a:sym typeface="Times New Roman" pitchFamily="18" charset="0"/>
              </a:rPr>
              <a:t>操作系统定义</a:t>
            </a:r>
            <a:endParaRPr lang="zh-CN" altLang="en-US" sz="3200" dirty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65176" y="1293285"/>
            <a:ext cx="8705088" cy="4946649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Times New Roman" pitchFamily="18" charset="0"/>
              </a:rPr>
              <a:t>操作系统是一组有效控制和管理计算机系统的硬件和软件资源、合理地组织计算机工作流程以及方便用户的程序集合</a:t>
            </a:r>
            <a:r>
              <a:rPr lang="zh-CN" altLang="en-US" dirty="0" smtClean="0">
                <a:sym typeface="Times New Roman" pitchFamily="18" charset="0"/>
              </a:rPr>
              <a:t>。</a:t>
            </a:r>
            <a:r>
              <a:rPr lang="zh-CN" altLang="en-US" sz="1600" i="1" dirty="0" smtClean="0"/>
              <a:t>——很多中文书的描述</a:t>
            </a:r>
            <a:endParaRPr lang="zh-CN" altLang="en-US" sz="1600" i="1" dirty="0" smtClean="0">
              <a:sym typeface="Times New Roman" pitchFamily="18" charset="0"/>
            </a:endParaRPr>
          </a:p>
          <a:p>
            <a:pPr marL="800100" lvl="2" indent="-34290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ym typeface="Times New Roman" pitchFamily="18" charset="0"/>
              </a:rPr>
              <a:t>方便性：提供良好的用户操作界面和程序接口 </a:t>
            </a:r>
            <a:endParaRPr lang="en-US" altLang="zh-CN" sz="2000" dirty="0" smtClean="0">
              <a:sym typeface="Times New Roman" pitchFamily="18" charset="0"/>
            </a:endParaRPr>
          </a:p>
          <a:p>
            <a:pPr marL="800100" lvl="2" indent="-34290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ym typeface="Times New Roman" pitchFamily="18" charset="0"/>
              </a:rPr>
              <a:t>有效性：</a:t>
            </a:r>
            <a:r>
              <a:rPr lang="zh-CN" altLang="en-US" sz="2000" dirty="0" smtClean="0">
                <a:sym typeface="Times New Roman" pitchFamily="18" charset="0"/>
              </a:rPr>
              <a:t>提高系统</a:t>
            </a:r>
            <a:r>
              <a:rPr lang="zh-CN" altLang="en-US" sz="2000" dirty="0" smtClean="0">
                <a:sym typeface="Times New Roman" pitchFamily="18" charset="0"/>
              </a:rPr>
              <a:t>资源利用率及系统吞吐量</a:t>
            </a:r>
            <a:endParaRPr lang="zh-CN" altLang="en-US" sz="2000" dirty="0" smtClean="0">
              <a:sym typeface="Times New Roman" pitchFamily="18" charset="0"/>
            </a:endParaRPr>
          </a:p>
          <a:p>
            <a:pPr marL="800100" lvl="2" indent="-34290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ym typeface="Times New Roman" pitchFamily="18" charset="0"/>
              </a:rPr>
              <a:t>可</a:t>
            </a:r>
            <a:r>
              <a:rPr lang="zh-CN" altLang="en-US" sz="2000" dirty="0">
                <a:sym typeface="Times New Roman" pitchFamily="18" charset="0"/>
              </a:rPr>
              <a:t>扩充</a:t>
            </a:r>
            <a:r>
              <a:rPr lang="zh-CN" altLang="en-US" sz="2000" dirty="0" smtClean="0">
                <a:sym typeface="Times New Roman" pitchFamily="18" charset="0"/>
              </a:rPr>
              <a:t>：适应硬件和软件的更新</a:t>
            </a:r>
            <a:endParaRPr lang="en-US" altLang="zh-CN" sz="2000" dirty="0">
              <a:sym typeface="Times New Roman" pitchFamily="18" charset="0"/>
            </a:endParaRPr>
          </a:p>
          <a:p>
            <a:pPr marL="800100" lvl="2" indent="-34290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>
                <a:sym typeface="Times New Roman" pitchFamily="18" charset="0"/>
              </a:rPr>
              <a:t>开放性</a:t>
            </a:r>
            <a:r>
              <a:rPr lang="zh-CN" altLang="en-US" sz="2000" dirty="0" smtClean="0">
                <a:sym typeface="Times New Roman" pitchFamily="18" charset="0"/>
              </a:rPr>
              <a:t>：实现应用的可移植性和互操作性</a:t>
            </a:r>
            <a:endParaRPr lang="zh-CN" altLang="en-US" sz="2000" dirty="0">
              <a:sym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217148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操作系统的历史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史前时代（</a:t>
            </a:r>
            <a:r>
              <a:rPr lang="en-US" altLang="zh-CN" dirty="0" smtClean="0"/>
              <a:t>1945-55</a:t>
            </a:r>
            <a:r>
              <a:rPr lang="zh-CN" altLang="en-US" dirty="0" smtClean="0"/>
              <a:t>）</a:t>
            </a:r>
            <a:r>
              <a:rPr lang="en-US" altLang="zh-CN" dirty="0" smtClean="0"/>
              <a:t>——</a:t>
            </a:r>
            <a:r>
              <a:rPr lang="zh-CN" altLang="en-US" dirty="0" smtClean="0">
                <a:solidFill>
                  <a:srgbClr val="FF0000"/>
                </a:solidFill>
              </a:rPr>
              <a:t>无操作系统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硬</a:t>
            </a:r>
            <a:r>
              <a:rPr lang="zh-CN" altLang="en-US" dirty="0" smtClean="0"/>
              <a:t>件：真空管计算机，计算机数字化趋势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1F1C4-6E5C-4FB4-8DA4-99C4D31E5D55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Systems Overview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EEBF-3716-487D-AE7C-1F66A971DC3D}" type="slidenum">
              <a:rPr lang="zh-CN" altLang="en-US" smtClean="0"/>
              <a:pPr/>
              <a:t>11</a:t>
            </a:fld>
            <a:endParaRPr lang="zh-CN" altLang="en-US"/>
          </a:p>
        </p:txBody>
      </p:sp>
      <p:pic>
        <p:nvPicPr>
          <p:cNvPr id="1026" name="Picture 2" descr="enia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96815" y="2575525"/>
            <a:ext cx="2911748" cy="230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farm4.staticflickr.com/3424/3784586580_e5bb9d7ff3_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38776" y="2593374"/>
            <a:ext cx="2860784" cy="228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658058" y="5067300"/>
            <a:ext cx="7804401" cy="1249282"/>
            <a:chOff x="104162" y="5067300"/>
            <a:chExt cx="7804401" cy="1249282"/>
          </a:xfrm>
        </p:grpSpPr>
        <p:grpSp>
          <p:nvGrpSpPr>
            <p:cNvPr id="8" name="Group 7"/>
            <p:cNvGrpSpPr/>
            <p:nvPr/>
          </p:nvGrpSpPr>
          <p:grpSpPr>
            <a:xfrm>
              <a:off x="1091654" y="5067300"/>
              <a:ext cx="6816909" cy="1239955"/>
              <a:chOff x="1091654" y="5067300"/>
              <a:chExt cx="6816909" cy="1239955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1091654" y="5234940"/>
                <a:ext cx="577396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 smtClean="0">
                    <a:solidFill>
                      <a:srgbClr val="0000FF"/>
                    </a:solidFill>
                    <a:latin typeface="华文黑体" panose="02010600040101010101" pitchFamily="2" charset="-122"/>
                    <a:ea typeface="华文黑体" panose="02010600040101010101" pitchFamily="2" charset="-122"/>
                    <a:cs typeface="华文黑体" panose="02010600040101010101" pitchFamily="2" charset="-122"/>
                  </a:rPr>
                  <a:t>程序员提前预约好时间，带着自己精心组装好的插件板到机房插到计算机上。在接下来的几个小时里，祈祷几万个真空管不会烧坏，从而可以完成一个余弦计算。。。</a:t>
                </a:r>
                <a:endParaRPr lang="zh-CN" altLang="en-US" dirty="0">
                  <a:solidFill>
                    <a:srgbClr val="0000FF"/>
                  </a:solidFill>
                  <a:latin typeface="华文黑体" panose="02010600040101010101" pitchFamily="2" charset="-122"/>
                  <a:ea typeface="华文黑体" panose="02010600040101010101" pitchFamily="2" charset="-122"/>
                  <a:cs typeface="华文黑体" panose="02010600040101010101" pitchFamily="2" charset="-122"/>
                </a:endParaRPr>
              </a:p>
            </p:txBody>
          </p:sp>
          <p:pic>
            <p:nvPicPr>
              <p:cNvPr id="1030" name="Picture 6" descr="http://picm.photophoto.cn/007/035/025/0350250037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64737" y="5067300"/>
                <a:ext cx="843826" cy="12399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6" descr="http://picm.photophoto.cn/007/035/025/0350250037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4162" y="5076627"/>
              <a:ext cx="843826" cy="1239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195025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操作系统的历史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史前时代（</a:t>
            </a:r>
            <a:r>
              <a:rPr lang="en-US" altLang="zh-CN" dirty="0"/>
              <a:t>1945-55</a:t>
            </a:r>
            <a:r>
              <a:rPr lang="zh-CN" altLang="en-US" dirty="0"/>
              <a:t>）</a:t>
            </a:r>
            <a:r>
              <a:rPr lang="en-US" altLang="zh-CN" dirty="0"/>
              <a:t>——</a:t>
            </a:r>
            <a:r>
              <a:rPr lang="zh-CN" altLang="en-US" dirty="0">
                <a:solidFill>
                  <a:srgbClr val="FF0000"/>
                </a:solidFill>
              </a:rPr>
              <a:t>无操作系统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50</a:t>
            </a:r>
            <a:r>
              <a:rPr lang="zh-CN" altLang="en-US" dirty="0"/>
              <a:t>年代早期，出现了穿孔卡片：程序写在卡片上然后读入计算机，而不用插板，但计算过</a:t>
            </a:r>
            <a:r>
              <a:rPr lang="zh-CN" altLang="en-US" dirty="0" smtClean="0"/>
              <a:t>程依</a:t>
            </a:r>
            <a:r>
              <a:rPr lang="zh-CN" altLang="en-US" dirty="0"/>
              <a:t>旧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1F1C4-6E5C-4FB4-8DA4-99C4D31E5D55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Systems Overview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EEBF-3716-487D-AE7C-1F66A971DC3D}" type="slidenum">
              <a:rPr lang="zh-CN" altLang="en-US" smtClean="0"/>
              <a:pPr/>
              <a:t>12</a:t>
            </a:fld>
            <a:endParaRPr lang="zh-CN" altLang="en-US"/>
          </a:p>
        </p:txBody>
      </p:sp>
      <p:pic>
        <p:nvPicPr>
          <p:cNvPr id="7" name="Picture 6" descr="card-90co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68780" y="3205825"/>
            <a:ext cx="5806440" cy="2527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87943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操作系统的历史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远</a:t>
            </a:r>
            <a:r>
              <a:rPr lang="zh-CN" altLang="en-US" dirty="0" smtClean="0"/>
              <a:t>古时代（</a:t>
            </a:r>
            <a:r>
              <a:rPr lang="en-US" altLang="zh-CN" dirty="0" smtClean="0"/>
              <a:t>1955-65</a:t>
            </a:r>
            <a:r>
              <a:rPr lang="zh-CN" altLang="en-US" dirty="0" smtClean="0"/>
              <a:t>）</a:t>
            </a:r>
            <a:r>
              <a:rPr lang="en-US" altLang="zh-CN" dirty="0" smtClean="0"/>
              <a:t>——</a:t>
            </a:r>
            <a:r>
              <a:rPr lang="zh-CN" altLang="en-US" dirty="0" smtClean="0">
                <a:solidFill>
                  <a:srgbClr val="FF0000"/>
                </a:solidFill>
              </a:rPr>
              <a:t>简单批处理系统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硬</a:t>
            </a:r>
            <a:r>
              <a:rPr lang="zh-CN" altLang="en-US" dirty="0" smtClean="0"/>
              <a:t>件更加可靠，可以长时间运转</a:t>
            </a:r>
            <a:endParaRPr lang="en-US" altLang="zh-CN" dirty="0" smtClean="0"/>
          </a:p>
          <a:p>
            <a:pPr lvl="1"/>
            <a:r>
              <a:rPr lang="zh-CN" altLang="en-US" dirty="0"/>
              <a:t>明</a:t>
            </a:r>
            <a:r>
              <a:rPr lang="zh-CN" altLang="en-US" dirty="0" smtClean="0"/>
              <a:t>确的角色分工：设计者、操作员、程序员等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1F1C4-6E5C-4FB4-8DA4-99C4D31E5D55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Systems Overview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EEBF-3716-487D-AE7C-1F66A971DC3D}" type="slidenum">
              <a:rPr lang="zh-CN" altLang="en-US" smtClean="0"/>
              <a:pPr/>
              <a:t>13</a:t>
            </a:fld>
            <a:endParaRPr lang="zh-CN" altLang="en-US"/>
          </a:p>
        </p:txBody>
      </p:sp>
      <p:pic>
        <p:nvPicPr>
          <p:cNvPr id="2050" name="Picture 2" descr="File:IBM Electronic Data Processing Machine - GPN-2000-0018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41059" y="3078480"/>
            <a:ext cx="3646242" cy="289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949" y="3612270"/>
            <a:ext cx="2972181" cy="182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4450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操作系统的历史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远古时代（</a:t>
            </a:r>
            <a:r>
              <a:rPr lang="en-US" altLang="zh-CN" dirty="0"/>
              <a:t>1955-65</a:t>
            </a:r>
            <a:r>
              <a:rPr lang="zh-CN" altLang="en-US" dirty="0"/>
              <a:t>）</a:t>
            </a:r>
            <a:r>
              <a:rPr lang="en-US" altLang="zh-CN" dirty="0"/>
              <a:t>——</a:t>
            </a:r>
            <a:r>
              <a:rPr lang="zh-CN" altLang="en-US" dirty="0">
                <a:solidFill>
                  <a:srgbClr val="FF0000"/>
                </a:solidFill>
              </a:rPr>
              <a:t>简单批处理系统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主</a:t>
            </a:r>
            <a:r>
              <a:rPr lang="zh-CN" altLang="en-US" dirty="0" smtClean="0"/>
              <a:t>要矛盾：操作员传递作业成为性能瓶颈，机器昂贵</a:t>
            </a:r>
            <a:endParaRPr lang="en-US" altLang="zh-CN" dirty="0" smtClean="0"/>
          </a:p>
          <a:p>
            <a:pPr lvl="1"/>
            <a:r>
              <a:rPr lang="zh-CN" altLang="en-US" dirty="0"/>
              <a:t>解</a:t>
            </a:r>
            <a:r>
              <a:rPr lang="zh-CN" altLang="en-US" dirty="0" smtClean="0"/>
              <a:t>决方案：大型机 </a:t>
            </a:r>
            <a:r>
              <a:rPr lang="en-US" altLang="zh-CN" dirty="0" smtClean="0"/>
              <a:t>+ </a:t>
            </a:r>
            <a:r>
              <a:rPr lang="zh-CN" altLang="en-US" dirty="0" smtClean="0"/>
              <a:t>卫星机；大型机中</a:t>
            </a:r>
            <a:r>
              <a:rPr lang="zh-CN" altLang="en-US" dirty="0" smtClean="0"/>
              <a:t>运行</a:t>
            </a:r>
            <a:r>
              <a:rPr lang="zh-CN" altLang="en-US" dirty="0" smtClean="0">
                <a:solidFill>
                  <a:srgbClr val="FF0000"/>
                </a:solidFill>
              </a:rPr>
              <a:t>监督程序</a:t>
            </a:r>
            <a:r>
              <a:rPr lang="zh-CN" altLang="en-US" dirty="0" smtClean="0"/>
              <a:t>，负责切换作业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1F1C4-6E5C-4FB4-8DA4-99C4D31E5D55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Systems Overview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EEBF-3716-487D-AE7C-1F66A971DC3D}" type="slidenum">
              <a:rPr lang="zh-CN" altLang="en-US" smtClean="0"/>
              <a:pPr/>
              <a:t>14</a:t>
            </a:fld>
            <a:endParaRPr lang="zh-CN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1386952" y="3179580"/>
            <a:ext cx="6370096" cy="3055620"/>
            <a:chOff x="1052009" y="2566642"/>
            <a:chExt cx="7025191" cy="357792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2009" y="2566642"/>
              <a:ext cx="7025191" cy="2009997"/>
            </a:xfrm>
            <a:prstGeom prst="rect">
              <a:avLst/>
            </a:prstGeom>
          </p:spPr>
        </p:pic>
        <p:pic>
          <p:nvPicPr>
            <p:cNvPr id="3074" name="Picture 2" descr="http://archive.computerhistory.org/resources/physical-object/ibm/X837-87.lg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1755" y="4835838"/>
              <a:ext cx="1848485" cy="1308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http://techwikasta.com/wp-content/uploads/2013/04/Evolution-of-Computers-_-14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8635" y="4874881"/>
              <a:ext cx="1398905" cy="1230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http://techwikasta.com/wp-content/uploads/2013/04/Evolution-of-Computers-_-14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5895" y="4874881"/>
              <a:ext cx="1398905" cy="1230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308122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操作系统的历史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近古时代（</a:t>
            </a:r>
            <a:r>
              <a:rPr lang="en-US" altLang="zh-CN" dirty="0" smtClean="0"/>
              <a:t>1965-80</a:t>
            </a:r>
            <a:r>
              <a:rPr lang="zh-CN" altLang="en-US" dirty="0" smtClean="0"/>
              <a:t>）</a:t>
            </a:r>
            <a:r>
              <a:rPr lang="en-US" altLang="zh-CN" dirty="0" smtClean="0"/>
              <a:t>——</a:t>
            </a:r>
            <a:r>
              <a:rPr lang="zh-CN" altLang="en-US" dirty="0" smtClean="0">
                <a:solidFill>
                  <a:srgbClr val="FF0000"/>
                </a:solidFill>
              </a:rPr>
              <a:t>多道程序系统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硬件趋势：集成电路的发展（</a:t>
            </a:r>
            <a:r>
              <a:rPr lang="en-US" altLang="zh-CN" dirty="0" smtClean="0"/>
              <a:t>IC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使</a:t>
            </a:r>
            <a:r>
              <a:rPr lang="zh-CN" altLang="en-US" dirty="0" smtClean="0"/>
              <a:t>得在一台计算机上集成大型机和卫星机的功能成为可能，运算更快，可以服务于多种不同应用 （传说中的 </a:t>
            </a:r>
            <a:r>
              <a:rPr lang="en-US" altLang="zh-CN" dirty="0" smtClean="0"/>
              <a:t>IBM 360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1F1C4-6E5C-4FB4-8DA4-99C4D31E5D55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Systems Overview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EEBF-3716-487D-AE7C-1F66A971DC3D}" type="slidenum">
              <a:rPr lang="zh-CN" altLang="en-US" smtClean="0"/>
              <a:pPr/>
              <a:t>15</a:t>
            </a:fld>
            <a:endParaRPr lang="zh-CN" altLang="en-US"/>
          </a:p>
        </p:txBody>
      </p:sp>
      <p:pic>
        <p:nvPicPr>
          <p:cNvPr id="4098" name="Picture 2" descr="http://www.cemturk.net/wp-content/uploads/2014/04/ibm36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60917" y="3429562"/>
            <a:ext cx="4622165" cy="260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78679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操作系统的历史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近古时代（</a:t>
            </a:r>
            <a:r>
              <a:rPr lang="en-US" altLang="zh-CN" dirty="0"/>
              <a:t>1965-80</a:t>
            </a:r>
            <a:r>
              <a:rPr lang="zh-CN" altLang="en-US" dirty="0"/>
              <a:t>）</a:t>
            </a:r>
            <a:r>
              <a:rPr lang="en-US" altLang="zh-CN" dirty="0"/>
              <a:t>——</a:t>
            </a:r>
            <a:r>
              <a:rPr lang="zh-CN" altLang="en-US" dirty="0">
                <a:solidFill>
                  <a:srgbClr val="FF0000"/>
                </a:solidFill>
              </a:rPr>
              <a:t>多道程序系统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操作系统概念出现，规模变大：百万行机器代码，上千程序员</a:t>
            </a:r>
            <a:endParaRPr lang="en-US" altLang="zh-CN" dirty="0" smtClean="0"/>
          </a:p>
          <a:p>
            <a:pPr lvl="1"/>
            <a:r>
              <a:rPr lang="zh-CN" altLang="en-US" dirty="0"/>
              <a:t>成</a:t>
            </a:r>
            <a:r>
              <a:rPr lang="zh-CN" altLang="en-US" dirty="0" smtClean="0"/>
              <a:t>千上万的</a:t>
            </a:r>
            <a:r>
              <a:rPr lang="en-US" altLang="zh-CN" dirty="0" smtClean="0"/>
              <a:t>bug</a:t>
            </a:r>
            <a:r>
              <a:rPr lang="zh-CN" altLang="en-US" dirty="0" smtClean="0"/>
              <a:t>，改多少，添多少</a:t>
            </a:r>
            <a:r>
              <a:rPr lang="en-US" altLang="zh-CN" dirty="0" smtClean="0"/>
              <a:t>——bug</a:t>
            </a:r>
            <a:r>
              <a:rPr lang="zh-CN" altLang="en-US" dirty="0" smtClean="0"/>
              <a:t>守恒</a:t>
            </a:r>
            <a:endParaRPr lang="en-US" altLang="zh-CN" dirty="0" smtClean="0"/>
          </a:p>
          <a:p>
            <a:pPr lvl="1"/>
            <a:r>
              <a:rPr lang="zh-CN" altLang="en-US" dirty="0"/>
              <a:t>更</a:t>
            </a:r>
            <a:r>
              <a:rPr lang="zh-CN" altLang="en-US" dirty="0" smtClean="0"/>
              <a:t>大的矛盾：</a:t>
            </a:r>
            <a:r>
              <a:rPr lang="en-US" altLang="zh-CN" dirty="0" smtClean="0">
                <a:solidFill>
                  <a:srgbClr val="FF0000"/>
                </a:solidFill>
              </a:rPr>
              <a:t>CPU</a:t>
            </a:r>
            <a:r>
              <a:rPr lang="zh-CN" altLang="en-US" dirty="0" smtClean="0">
                <a:solidFill>
                  <a:srgbClr val="FF0000"/>
                </a:solidFill>
              </a:rPr>
              <a:t>资源严重浪费（快速</a:t>
            </a:r>
            <a:r>
              <a:rPr lang="en-US" altLang="zh-CN" dirty="0" smtClean="0">
                <a:solidFill>
                  <a:srgbClr val="FF0000"/>
                </a:solidFill>
              </a:rPr>
              <a:t>CPU</a:t>
            </a:r>
            <a:r>
              <a:rPr lang="zh-CN" altLang="en-US" dirty="0" smtClean="0">
                <a:solidFill>
                  <a:srgbClr val="FF0000"/>
                </a:solidFill>
              </a:rPr>
              <a:t>与慢速外设的矛盾）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1F1C4-6E5C-4FB4-8DA4-99C4D31E5D55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Systems Overview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EEBF-3716-487D-AE7C-1F66A971DC3D}" type="slidenum">
              <a:rPr lang="zh-CN" altLang="en-US" smtClean="0"/>
              <a:pPr/>
              <a:t>16</a:t>
            </a:fld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833" y="3569115"/>
            <a:ext cx="5342334" cy="244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2967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操作系统的历史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近古时代（</a:t>
            </a:r>
            <a:r>
              <a:rPr lang="en-US" altLang="zh-CN" dirty="0"/>
              <a:t>1965-80</a:t>
            </a:r>
            <a:r>
              <a:rPr lang="zh-CN" altLang="en-US" dirty="0"/>
              <a:t>）</a:t>
            </a:r>
            <a:r>
              <a:rPr lang="en-US" altLang="zh-CN" dirty="0"/>
              <a:t>——</a:t>
            </a:r>
            <a:r>
              <a:rPr lang="zh-CN" altLang="en-US" dirty="0">
                <a:solidFill>
                  <a:srgbClr val="FF0000"/>
                </a:solidFill>
              </a:rPr>
              <a:t>多道程序系统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 smtClean="0"/>
              <a:t>多道程序系统的特点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在内存中存放多道相互独立的程序</a:t>
            </a:r>
            <a:endParaRPr lang="en-US" altLang="zh-CN" dirty="0" smtClean="0"/>
          </a:p>
          <a:p>
            <a:pPr lvl="1"/>
            <a:r>
              <a:rPr lang="zh-CN" altLang="en-US" dirty="0"/>
              <a:t>多</a:t>
            </a:r>
            <a:r>
              <a:rPr lang="zh-CN" altLang="en-US" dirty="0" smtClean="0"/>
              <a:t>个程序交替占用</a:t>
            </a:r>
            <a:r>
              <a:rPr lang="en-US" altLang="zh-CN" dirty="0" smtClean="0"/>
              <a:t>CPU</a:t>
            </a:r>
          </a:p>
          <a:p>
            <a:pPr lvl="1"/>
            <a:r>
              <a:rPr lang="zh-CN" altLang="en-US" dirty="0"/>
              <a:t>宏</a:t>
            </a:r>
            <a:r>
              <a:rPr lang="zh-CN" altLang="en-US" dirty="0" smtClean="0"/>
              <a:t>观上并行，微观上串行</a:t>
            </a:r>
            <a:r>
              <a:rPr lang="en-US" altLang="zh-CN" dirty="0" smtClean="0"/>
              <a:t>——</a:t>
            </a:r>
            <a:r>
              <a:rPr lang="zh-CN" altLang="en-US" dirty="0"/>
              <a:t>并</a:t>
            </a:r>
            <a:r>
              <a:rPr lang="zh-CN" altLang="en-US" dirty="0" smtClean="0"/>
              <a:t>发</a:t>
            </a:r>
            <a:endParaRPr lang="en-US" altLang="zh-CN" dirty="0" smtClean="0"/>
          </a:p>
          <a:p>
            <a:pPr lvl="1"/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大大提高了</a:t>
            </a:r>
            <a:r>
              <a:rPr lang="en-US" altLang="zh-CN" dirty="0" smtClean="0">
                <a:solidFill>
                  <a:srgbClr val="FF0000"/>
                </a:solidFill>
              </a:rPr>
              <a:t>CPU</a:t>
            </a:r>
            <a:r>
              <a:rPr lang="zh-CN" altLang="en-US" dirty="0" smtClean="0">
                <a:solidFill>
                  <a:srgbClr val="FF0000"/>
                </a:solidFill>
              </a:rPr>
              <a:t>使用率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1F1C4-6E5C-4FB4-8DA4-99C4D31E5D55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Systems Overview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EEBF-3716-487D-AE7C-1F66A971DC3D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1668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操作系统的历史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分时系统</a:t>
            </a:r>
            <a:r>
              <a:rPr lang="zh-CN" altLang="en-US" dirty="0" smtClean="0"/>
              <a:t>（</a:t>
            </a:r>
            <a:r>
              <a:rPr lang="en-US" altLang="zh-CN" dirty="0" smtClean="0"/>
              <a:t>Time Sharing Systems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驱动</a:t>
            </a:r>
            <a:r>
              <a:rPr lang="zh-CN" altLang="en-US" dirty="0" smtClean="0"/>
              <a:t>力</a:t>
            </a:r>
            <a:endParaRPr lang="en-US" altLang="zh-CN" dirty="0" smtClean="0"/>
          </a:p>
          <a:p>
            <a:pPr lvl="2"/>
            <a:r>
              <a:rPr lang="zh-CN" altLang="en-US" dirty="0"/>
              <a:t>计</a:t>
            </a:r>
            <a:r>
              <a:rPr lang="zh-CN" altLang="en-US" dirty="0" smtClean="0"/>
              <a:t>算机依然庞大，个人拥有计算机不现实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多人分享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“交互式计算”需求显著增加，如何使每个用户感觉自己独占计算机？</a:t>
            </a:r>
            <a:endParaRPr lang="en-US" altLang="zh-CN" dirty="0" smtClean="0"/>
          </a:p>
          <a:p>
            <a:pPr lvl="1"/>
            <a:r>
              <a:rPr lang="zh-CN" altLang="en-US" dirty="0"/>
              <a:t>基</a:t>
            </a:r>
            <a:r>
              <a:rPr lang="zh-CN" altLang="en-US" dirty="0" smtClean="0"/>
              <a:t>本原理</a:t>
            </a:r>
            <a:endParaRPr lang="en-US" altLang="zh-CN" dirty="0" smtClean="0"/>
          </a:p>
          <a:p>
            <a:pPr lvl="2"/>
            <a:r>
              <a:rPr lang="zh-CN" altLang="en-US" dirty="0"/>
              <a:t>多</a:t>
            </a:r>
            <a:r>
              <a:rPr lang="zh-CN" altLang="en-US" dirty="0" smtClean="0"/>
              <a:t>个用户通过终端访问计算机</a:t>
            </a:r>
            <a:endParaRPr lang="en-US" altLang="zh-CN" dirty="0" smtClean="0"/>
          </a:p>
          <a:p>
            <a:pPr lvl="2"/>
            <a:r>
              <a:rPr lang="zh-CN" altLang="en-US" dirty="0"/>
              <a:t>操</a:t>
            </a:r>
            <a:r>
              <a:rPr lang="zh-CN" altLang="en-US" dirty="0" smtClean="0"/>
              <a:t>作系统负责让多个用户交替使用计算机，每人获得一个很短的时间片（如果</a:t>
            </a:r>
            <a:r>
              <a:rPr lang="en-US" altLang="zh-CN" dirty="0" smtClean="0"/>
              <a:t>20</a:t>
            </a:r>
            <a:r>
              <a:rPr lang="zh-CN" altLang="en-US" dirty="0" smtClean="0"/>
              <a:t>个人中有</a:t>
            </a:r>
            <a:r>
              <a:rPr lang="en-US" altLang="zh-CN" dirty="0" smtClean="0"/>
              <a:t>17</a:t>
            </a:r>
            <a:r>
              <a:rPr lang="zh-CN" altLang="en-US" dirty="0" smtClean="0"/>
              <a:t>个人正在思考问题，则计算机供另外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个人使用）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1F1C4-6E5C-4FB4-8DA4-99C4D31E5D55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Systems Overview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EEBF-3716-487D-AE7C-1F66A971DC3D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6873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操作系统的历史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代表系统</a:t>
            </a:r>
            <a:r>
              <a:rPr lang="en-US" altLang="zh-CN" dirty="0" smtClean="0"/>
              <a:t>——</a:t>
            </a:r>
            <a:r>
              <a:rPr lang="en-US" altLang="zh-CN" dirty="0" smtClean="0">
                <a:solidFill>
                  <a:srgbClr val="FF0000"/>
                </a:solidFill>
              </a:rPr>
              <a:t>MULTICS</a:t>
            </a:r>
            <a:r>
              <a:rPr lang="zh-CN" altLang="en-US" dirty="0"/>
              <a:t>（</a:t>
            </a:r>
            <a:r>
              <a:rPr lang="en-US" altLang="zh-CN" dirty="0" err="1"/>
              <a:t>MULTiplexed</a:t>
            </a:r>
            <a:r>
              <a:rPr lang="en-US" altLang="zh-CN" dirty="0"/>
              <a:t> Information and Computing Service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由贝尔实验室与</a:t>
            </a:r>
            <a:r>
              <a:rPr lang="en-US" altLang="zh-CN" dirty="0" smtClean="0"/>
              <a:t>GE</a:t>
            </a:r>
            <a:r>
              <a:rPr lang="zh-CN" altLang="en-US" dirty="0" smtClean="0"/>
              <a:t>联合开发，后</a:t>
            </a:r>
            <a:r>
              <a:rPr lang="en-US" altLang="zh-CN" dirty="0" smtClean="0"/>
              <a:t>MIT</a:t>
            </a:r>
            <a:r>
              <a:rPr lang="zh-CN" altLang="en-US" dirty="0" smtClean="0"/>
              <a:t>接手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愿景：</a:t>
            </a:r>
            <a:r>
              <a:rPr lang="zh-CN" altLang="en-US" dirty="0" smtClean="0">
                <a:solidFill>
                  <a:srgbClr val="0000FF"/>
                </a:solidFill>
              </a:rPr>
              <a:t>把插头插在墙上，你就有了电；把终端打开，你就有了计算力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似曾相识？</a:t>
            </a:r>
            <a:r>
              <a:rPr lang="en-US" altLang="zh-CN" dirty="0" smtClean="0">
                <a:solidFill>
                  <a:srgbClr val="FF0000"/>
                </a:solidFill>
              </a:rPr>
              <a:t>YES</a:t>
            </a:r>
            <a:r>
              <a:rPr lang="zh-CN" altLang="en-US" dirty="0" smtClean="0">
                <a:solidFill>
                  <a:srgbClr val="FF0000"/>
                </a:solidFill>
              </a:rPr>
              <a:t>！云计算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虽没有得到广泛应用，但是用</a:t>
            </a:r>
            <a:r>
              <a:rPr lang="en-US" altLang="zh-CN" dirty="0" smtClean="0"/>
              <a:t>MULTICS</a:t>
            </a:r>
            <a:r>
              <a:rPr lang="zh-CN" altLang="en-US" dirty="0" smtClean="0"/>
              <a:t>的都是当时的牛逼公司，最长的一用就是</a:t>
            </a:r>
            <a:r>
              <a:rPr lang="en-US" altLang="zh-CN" dirty="0" smtClean="0"/>
              <a:t>30</a:t>
            </a:r>
            <a:r>
              <a:rPr lang="zh-CN" altLang="en-US" dirty="0" smtClean="0"/>
              <a:t>几年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其设计思想，对后世操作系统的发展起到了重大影响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1F1C4-6E5C-4FB4-8DA4-99C4D31E5D55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Systems Overview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EEBF-3716-487D-AE7C-1F66A971DC3D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3399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</a:t>
            </a:r>
            <a:r>
              <a:rPr lang="zh-CN" altLang="en-US" dirty="0" smtClean="0"/>
              <a:t>要内容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操作系统的基本概念</a:t>
            </a:r>
            <a:endParaRPr lang="en-US" altLang="zh-CN" dirty="0" smtClean="0"/>
          </a:p>
          <a:p>
            <a:r>
              <a:rPr lang="zh-CN" altLang="en-US" dirty="0"/>
              <a:t>操</a:t>
            </a:r>
            <a:r>
              <a:rPr lang="zh-CN" altLang="en-US" dirty="0" smtClean="0"/>
              <a:t>作系统历史</a:t>
            </a:r>
            <a:endParaRPr lang="en-US" altLang="zh-CN" dirty="0" smtClean="0"/>
          </a:p>
          <a:p>
            <a:r>
              <a:rPr lang="zh-CN" altLang="en-US" dirty="0" smtClean="0"/>
              <a:t>操作系统</a:t>
            </a:r>
            <a:r>
              <a:rPr lang="zh-CN" altLang="en-US" dirty="0"/>
              <a:t>主要功能概述</a:t>
            </a:r>
            <a:endParaRPr lang="en-US" altLang="zh-CN" dirty="0"/>
          </a:p>
          <a:p>
            <a:r>
              <a:rPr lang="zh-CN" altLang="en-US" dirty="0" smtClean="0"/>
              <a:t>操作系统接口</a:t>
            </a:r>
            <a:endParaRPr lang="en-US" altLang="zh-CN" dirty="0" smtClean="0"/>
          </a:p>
          <a:p>
            <a:r>
              <a:rPr lang="zh-CN" altLang="en-US" dirty="0" smtClean="0"/>
              <a:t>操作系统的结构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554FB-8BB2-4C83-979F-384418DDCAD7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Systems Overview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EEBF-3716-487D-AE7C-1F66A971DC3D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5093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操作系统的历史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UNIX</a:t>
            </a:r>
            <a:r>
              <a:rPr lang="zh-CN" altLang="en-US" dirty="0" smtClean="0">
                <a:solidFill>
                  <a:srgbClr val="FF0000"/>
                </a:solidFill>
              </a:rPr>
              <a:t>家族的兴起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贝</a:t>
            </a:r>
            <a:r>
              <a:rPr lang="zh-CN" altLang="en-US" dirty="0" smtClean="0"/>
              <a:t>尔实验室的</a:t>
            </a:r>
            <a:r>
              <a:rPr lang="en-US" altLang="zh-CN" dirty="0"/>
              <a:t>Ken </a:t>
            </a:r>
            <a:r>
              <a:rPr lang="en-US" altLang="zh-CN" dirty="0" smtClean="0"/>
              <a:t>Thompson</a:t>
            </a:r>
            <a:r>
              <a:rPr lang="zh-CN" altLang="en-US" dirty="0" smtClean="0"/>
              <a:t>在</a:t>
            </a:r>
            <a:r>
              <a:rPr lang="en-US" altLang="zh-CN" dirty="0" smtClean="0"/>
              <a:t>PDP-7</a:t>
            </a:r>
            <a:r>
              <a:rPr lang="zh-CN" altLang="en-US" dirty="0" smtClean="0"/>
              <a:t>计算机上开发一个“单用户”版的</a:t>
            </a:r>
            <a:r>
              <a:rPr lang="en-US" altLang="zh-CN" dirty="0" smtClean="0"/>
              <a:t>MULTICS</a:t>
            </a:r>
            <a:r>
              <a:rPr lang="zh-CN" altLang="en-US" dirty="0" smtClean="0"/>
              <a:t>，后来成为了</a:t>
            </a:r>
            <a:r>
              <a:rPr lang="en-US" altLang="zh-CN" dirty="0" smtClean="0"/>
              <a:t>UNIX</a:t>
            </a:r>
          </a:p>
          <a:p>
            <a:pPr lvl="1"/>
            <a:r>
              <a:rPr lang="en-US" altLang="zh-CN" dirty="0"/>
              <a:t>Dennis </a:t>
            </a:r>
            <a:r>
              <a:rPr lang="en-US" altLang="zh-CN" dirty="0" smtClean="0"/>
              <a:t>Ritchie</a:t>
            </a:r>
            <a:r>
              <a:rPr lang="zh-CN" altLang="en-US" dirty="0" smtClean="0"/>
              <a:t>后来加入开发，</a:t>
            </a:r>
            <a:r>
              <a:rPr lang="en-US" altLang="zh-CN" dirty="0" smtClean="0"/>
              <a:t>UNIX</a:t>
            </a:r>
            <a:r>
              <a:rPr lang="zh-CN" altLang="en-US" dirty="0" smtClean="0"/>
              <a:t>运行在</a:t>
            </a:r>
            <a:r>
              <a:rPr lang="en-US" altLang="zh-CN" dirty="0" smtClean="0"/>
              <a:t>PDP-11</a:t>
            </a:r>
            <a:r>
              <a:rPr lang="zh-CN" altLang="en-US" dirty="0" smtClean="0"/>
              <a:t>计算机上</a:t>
            </a:r>
            <a:endParaRPr lang="en-US" altLang="zh-CN" dirty="0" smtClean="0"/>
          </a:p>
          <a:p>
            <a:pPr lvl="1"/>
            <a:r>
              <a:rPr lang="zh-CN" altLang="en-US" dirty="0"/>
              <a:t>两</a:t>
            </a:r>
            <a:r>
              <a:rPr lang="zh-CN" altLang="en-US" dirty="0" smtClean="0"/>
              <a:t>人发表论文，获得</a:t>
            </a:r>
            <a:r>
              <a:rPr lang="en-US" altLang="zh-CN" dirty="0" smtClean="0"/>
              <a:t>1984</a:t>
            </a:r>
            <a:r>
              <a:rPr lang="zh-CN" altLang="en-US" dirty="0" smtClean="0"/>
              <a:t>年“图灵奖”</a:t>
            </a:r>
            <a:endParaRPr lang="en-US" altLang="zh-CN" dirty="0" smtClean="0"/>
          </a:p>
          <a:p>
            <a:pPr lvl="1"/>
            <a:r>
              <a:rPr lang="zh-CN" altLang="en-US" dirty="0"/>
              <a:t>随</a:t>
            </a:r>
            <a:r>
              <a:rPr lang="zh-CN" altLang="en-US" dirty="0" smtClean="0"/>
              <a:t>着</a:t>
            </a:r>
            <a:r>
              <a:rPr lang="en-US" altLang="zh-CN" dirty="0" smtClean="0"/>
              <a:t>PDP-11</a:t>
            </a:r>
            <a:r>
              <a:rPr lang="zh-CN" altLang="en-US" dirty="0" smtClean="0"/>
              <a:t>计算机在大学里的广泛使用，</a:t>
            </a:r>
            <a:r>
              <a:rPr lang="en-US" altLang="zh-CN" dirty="0" smtClean="0"/>
              <a:t>UNIX</a:t>
            </a:r>
            <a:r>
              <a:rPr lang="zh-CN" altLang="en-US" dirty="0" smtClean="0"/>
              <a:t>被推广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由于源代码公开，出现了很多版本，两个重要版本</a:t>
            </a:r>
            <a:r>
              <a:rPr lang="zh-CN" altLang="en-US" dirty="0" smtClean="0">
                <a:sym typeface="Wingdings" panose="05000000000000000000" pitchFamily="2" charset="2"/>
              </a:rPr>
              <a:t>（</a:t>
            </a:r>
            <a:r>
              <a:rPr lang="en-US" altLang="zh-CN" dirty="0" smtClean="0">
                <a:sym typeface="Wingdings" panose="05000000000000000000" pitchFamily="2" charset="2"/>
              </a:rPr>
              <a:t>1</a:t>
            </a:r>
            <a:r>
              <a:rPr lang="zh-CN" altLang="en-US" dirty="0" smtClean="0">
                <a:sym typeface="Wingdings" panose="05000000000000000000" pitchFamily="2" charset="2"/>
              </a:rPr>
              <a:t>）</a:t>
            </a:r>
            <a:r>
              <a:rPr lang="en-US" altLang="zh-CN" dirty="0" smtClean="0">
                <a:sym typeface="Wingdings" panose="05000000000000000000" pitchFamily="2" charset="2"/>
              </a:rPr>
              <a:t>System V by AT&amp;T</a:t>
            </a:r>
            <a:r>
              <a:rPr lang="zh-CN" altLang="en-US" dirty="0" smtClean="0">
                <a:sym typeface="Wingdings" panose="05000000000000000000" pitchFamily="2" charset="2"/>
              </a:rPr>
              <a:t>；（</a:t>
            </a:r>
            <a:r>
              <a:rPr lang="en-US" altLang="zh-CN" dirty="0" smtClean="0">
                <a:sym typeface="Wingdings" panose="05000000000000000000" pitchFamily="2" charset="2"/>
              </a:rPr>
              <a:t>2</a:t>
            </a:r>
            <a:r>
              <a:rPr lang="zh-CN" altLang="en-US" dirty="0" smtClean="0">
                <a:sym typeface="Wingdings" panose="05000000000000000000" pitchFamily="2" charset="2"/>
              </a:rPr>
              <a:t>）</a:t>
            </a:r>
            <a:r>
              <a:rPr lang="en-US" altLang="zh-CN" dirty="0" smtClean="0">
                <a:sym typeface="Wingdings" panose="05000000000000000000" pitchFamily="2" charset="2"/>
              </a:rPr>
              <a:t>BSD UNIX by Univ. of Berkeley</a:t>
            </a:r>
          </a:p>
          <a:p>
            <a:pPr lvl="1"/>
            <a:r>
              <a:rPr lang="en-US" altLang="zh-CN" dirty="0" smtClean="0">
                <a:sym typeface="Wingdings" panose="05000000000000000000" pitchFamily="2" charset="2"/>
              </a:rPr>
              <a:t>IEEE</a:t>
            </a:r>
            <a:r>
              <a:rPr lang="zh-CN" altLang="en-US" dirty="0" smtClean="0">
                <a:sym typeface="Wingdings" panose="05000000000000000000" pitchFamily="2" charset="2"/>
              </a:rPr>
              <a:t>提出了</a:t>
            </a:r>
            <a:r>
              <a:rPr lang="en-US" altLang="zh-CN" dirty="0" smtClean="0">
                <a:sym typeface="Wingdings" panose="05000000000000000000" pitchFamily="2" charset="2"/>
              </a:rPr>
              <a:t>POSIX</a:t>
            </a:r>
            <a:r>
              <a:rPr lang="zh-CN" altLang="en-US" dirty="0" smtClean="0">
                <a:sym typeface="Wingdings" panose="05000000000000000000" pitchFamily="2" charset="2"/>
              </a:rPr>
              <a:t>接口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pPr lvl="1"/>
            <a:r>
              <a:rPr lang="en-US" altLang="zh-CN" dirty="0" smtClean="0">
                <a:sym typeface="Wingdings" panose="05000000000000000000" pitchFamily="2" charset="2"/>
              </a:rPr>
              <a:t>Andrew </a:t>
            </a:r>
            <a:r>
              <a:rPr lang="en-US" altLang="zh-CN" dirty="0" err="1" smtClean="0">
                <a:sym typeface="Wingdings" panose="05000000000000000000" pitchFamily="2" charset="2"/>
              </a:rPr>
              <a:t>Tanenbaum</a:t>
            </a:r>
            <a:r>
              <a:rPr lang="zh-CN" altLang="en-US" dirty="0" smtClean="0">
                <a:sym typeface="Wingdings" panose="05000000000000000000" pitchFamily="2" charset="2"/>
              </a:rPr>
              <a:t>在</a:t>
            </a:r>
            <a:r>
              <a:rPr lang="en-US" altLang="zh-CN" dirty="0" smtClean="0">
                <a:sym typeface="Wingdings" panose="05000000000000000000" pitchFamily="2" charset="2"/>
              </a:rPr>
              <a:t>UNIX</a:t>
            </a:r>
            <a:r>
              <a:rPr lang="zh-CN" altLang="en-US" dirty="0" smtClean="0">
                <a:sym typeface="Wingdings" panose="05000000000000000000" pitchFamily="2" charset="2"/>
              </a:rPr>
              <a:t>基础上开发了教学用的</a:t>
            </a:r>
            <a:r>
              <a:rPr lang="en-US" altLang="zh-CN" dirty="0" smtClean="0">
                <a:sym typeface="Wingdings" panose="05000000000000000000" pitchFamily="2" charset="2"/>
              </a:rPr>
              <a:t>MINIX</a:t>
            </a:r>
            <a:r>
              <a:rPr lang="zh-CN" altLang="en-US" dirty="0" smtClean="0">
                <a:sym typeface="Wingdings" panose="05000000000000000000" pitchFamily="2" charset="2"/>
              </a:rPr>
              <a:t>系统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pPr lvl="1"/>
            <a:r>
              <a:rPr lang="zh-CN" altLang="en-US" dirty="0" smtClean="0"/>
              <a:t>若干年以后，一个芬兰小伙子</a:t>
            </a:r>
            <a:r>
              <a:rPr lang="en-US" altLang="zh-CN" dirty="0" smtClean="0"/>
              <a:t>Linus </a:t>
            </a:r>
            <a:r>
              <a:rPr lang="en-US" altLang="zh-CN" dirty="0" err="1" smtClean="0"/>
              <a:t>Trovalds</a:t>
            </a:r>
            <a:r>
              <a:rPr lang="zh-CN" altLang="en-US" dirty="0" smtClean="0"/>
              <a:t>受</a:t>
            </a:r>
            <a:r>
              <a:rPr lang="en-US" altLang="zh-CN" dirty="0" smtClean="0"/>
              <a:t>MINIX</a:t>
            </a:r>
            <a:r>
              <a:rPr lang="zh-CN" altLang="en-US" dirty="0" smtClean="0"/>
              <a:t>启发，开发了一个操作系统，叫做</a:t>
            </a:r>
            <a:r>
              <a:rPr lang="en-US" altLang="zh-CN" dirty="0" smtClean="0"/>
              <a:t>Linux</a:t>
            </a:r>
          </a:p>
          <a:p>
            <a:pPr lvl="1"/>
            <a:r>
              <a:rPr lang="zh-CN" altLang="en-US" dirty="0"/>
              <a:t>后</a:t>
            </a:r>
            <a:r>
              <a:rPr lang="zh-CN" altLang="en-US" dirty="0" smtClean="0"/>
              <a:t>来，又有了</a:t>
            </a:r>
            <a:r>
              <a:rPr lang="en-US" altLang="zh-CN" dirty="0" smtClean="0"/>
              <a:t>Mac OS</a:t>
            </a:r>
            <a:r>
              <a:rPr lang="zh-CN" altLang="en-US" dirty="0" smtClean="0"/>
              <a:t>，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……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1F1C4-6E5C-4FB4-8DA4-99C4D31E5D55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Systems Overview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EEBF-3716-487D-AE7C-1F66A971DC3D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9438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操作系统的历史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个</a:t>
            </a:r>
            <a:r>
              <a:rPr lang="zh-CN" altLang="en-US" dirty="0" smtClean="0">
                <a:solidFill>
                  <a:srgbClr val="FF0000"/>
                </a:solidFill>
              </a:rPr>
              <a:t>人计算机操作系统</a:t>
            </a:r>
            <a:r>
              <a:rPr lang="zh-CN" altLang="en-US" dirty="0" smtClean="0"/>
              <a:t>（</a:t>
            </a:r>
            <a:r>
              <a:rPr lang="en-US" altLang="zh-CN" dirty="0" smtClean="0"/>
              <a:t>1980-</a:t>
            </a:r>
            <a:r>
              <a:rPr lang="zh-CN" altLang="en-US" dirty="0" smtClean="0"/>
              <a:t>现在）</a:t>
            </a:r>
            <a:endParaRPr lang="en-US" altLang="zh-CN" dirty="0" smtClean="0"/>
          </a:p>
          <a:p>
            <a:pPr lvl="1"/>
            <a:r>
              <a:rPr lang="zh-CN" altLang="en-US" dirty="0"/>
              <a:t>硬</a:t>
            </a:r>
            <a:r>
              <a:rPr lang="zh-CN" altLang="en-US" dirty="0" smtClean="0"/>
              <a:t>件驱动：大规模集成电路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>
                <a:sym typeface="Wingdings" panose="05000000000000000000" pitchFamily="2" charset="2"/>
              </a:rPr>
              <a:t>个人拥有计算机成为可能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endParaRPr lang="en-US" altLang="zh-CN" dirty="0" smtClean="0">
              <a:sym typeface="Wingdings" panose="05000000000000000000" pitchFamily="2" charset="2"/>
            </a:endParaRPr>
          </a:p>
          <a:p>
            <a:r>
              <a:rPr lang="en-US" altLang="zh-CN" dirty="0" smtClean="0">
                <a:sym typeface="Wingdings" panose="05000000000000000000" pitchFamily="2" charset="2"/>
              </a:rPr>
              <a:t>1974</a:t>
            </a:r>
            <a:r>
              <a:rPr lang="zh-CN" altLang="en-US" dirty="0" smtClean="0">
                <a:sym typeface="Wingdings" panose="05000000000000000000" pitchFamily="2" charset="2"/>
              </a:rPr>
              <a:t>年，</a:t>
            </a:r>
            <a:r>
              <a:rPr lang="en-US" altLang="zh-CN" dirty="0" smtClean="0">
                <a:sym typeface="Wingdings" panose="05000000000000000000" pitchFamily="2" charset="2"/>
              </a:rPr>
              <a:t>Intel 8080 CPU</a:t>
            </a:r>
            <a:r>
              <a:rPr lang="zh-CN" altLang="en-US" dirty="0" smtClean="0">
                <a:sym typeface="Wingdings" panose="05000000000000000000" pitchFamily="2" charset="2"/>
              </a:rPr>
              <a:t>出现，</a:t>
            </a:r>
            <a:r>
              <a:rPr lang="en-US" altLang="zh-CN" dirty="0" err="1" smtClean="0">
                <a:sym typeface="Wingdings" panose="05000000000000000000" pitchFamily="2" charset="2"/>
              </a:rPr>
              <a:t>Kildall</a:t>
            </a:r>
            <a:r>
              <a:rPr lang="zh-CN" altLang="en-US" dirty="0" smtClean="0">
                <a:sym typeface="Wingdings" panose="05000000000000000000" pitchFamily="2" charset="2"/>
              </a:rPr>
              <a:t>为其开发了</a:t>
            </a:r>
            <a:r>
              <a:rPr lang="en-US" altLang="zh-CN" dirty="0" smtClean="0">
                <a:sym typeface="Wingdings" panose="05000000000000000000" pitchFamily="2" charset="2"/>
              </a:rPr>
              <a:t>CP/M</a:t>
            </a:r>
            <a:r>
              <a:rPr lang="zh-CN" altLang="en-US" dirty="0" smtClean="0">
                <a:sym typeface="Wingdings" panose="05000000000000000000" pitchFamily="2" charset="2"/>
              </a:rPr>
              <a:t>操作系统，创办</a:t>
            </a:r>
            <a:r>
              <a:rPr lang="en-US" altLang="zh-CN" dirty="0" smtClean="0">
                <a:sym typeface="Wingdings" panose="05000000000000000000" pitchFamily="2" charset="2"/>
              </a:rPr>
              <a:t>Digital Research</a:t>
            </a:r>
            <a:r>
              <a:rPr lang="zh-CN" altLang="en-US" dirty="0" smtClean="0">
                <a:sym typeface="Wingdings" panose="05000000000000000000" pitchFamily="2" charset="2"/>
              </a:rPr>
              <a:t>公司，</a:t>
            </a:r>
            <a:r>
              <a:rPr lang="en-US" altLang="zh-CN" dirty="0" smtClean="0">
                <a:sym typeface="Wingdings" panose="05000000000000000000" pitchFamily="2" charset="2"/>
              </a:rPr>
              <a:t>CP/M</a:t>
            </a:r>
            <a:r>
              <a:rPr lang="zh-CN" altLang="en-US" dirty="0" smtClean="0">
                <a:sym typeface="Wingdings" panose="05000000000000000000" pitchFamily="2" charset="2"/>
              </a:rPr>
              <a:t>成为业界主流</a:t>
            </a:r>
            <a:endParaRPr lang="en-US" altLang="zh-CN" dirty="0" smtClean="0">
              <a:sym typeface="Wingdings" panose="05000000000000000000" pitchFamily="2" charset="2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1F1C4-6E5C-4FB4-8DA4-99C4D31E5D55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Systems Overview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EEBF-3716-487D-AE7C-1F66A971DC3D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4164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操作系统的历史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7599"/>
            <a:ext cx="7059930" cy="5048031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个人计算机操作系统</a:t>
            </a:r>
            <a:r>
              <a:rPr lang="zh-CN" altLang="en-US" dirty="0"/>
              <a:t>（</a:t>
            </a:r>
            <a:r>
              <a:rPr lang="en-US" altLang="zh-CN" dirty="0"/>
              <a:t>1980-</a:t>
            </a:r>
            <a:r>
              <a:rPr lang="zh-CN" altLang="en-US" dirty="0"/>
              <a:t>现在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smtClean="0">
                <a:solidFill>
                  <a:srgbClr val="0000FF"/>
                </a:solidFill>
              </a:rPr>
              <a:t>DOS</a:t>
            </a:r>
            <a:r>
              <a:rPr lang="zh-CN" altLang="en-US" dirty="0" smtClean="0">
                <a:solidFill>
                  <a:srgbClr val="0000FF"/>
                </a:solidFill>
              </a:rPr>
              <a:t>的故事</a:t>
            </a:r>
            <a:endParaRPr lang="en-US" altLang="zh-CN" dirty="0">
              <a:solidFill>
                <a:srgbClr val="0000FF"/>
              </a:solidFill>
            </a:endParaRPr>
          </a:p>
          <a:p>
            <a:pPr lvl="1"/>
            <a:r>
              <a:rPr lang="en-US" altLang="zh-CN" dirty="0" smtClean="0">
                <a:sym typeface="Wingdings" panose="05000000000000000000" pitchFamily="2" charset="2"/>
              </a:rPr>
              <a:t>1980</a:t>
            </a:r>
            <a:r>
              <a:rPr lang="zh-CN" altLang="en-US" dirty="0">
                <a:sym typeface="Wingdings" panose="05000000000000000000" pitchFamily="2" charset="2"/>
              </a:rPr>
              <a:t>年代，</a:t>
            </a:r>
            <a:r>
              <a:rPr lang="en-US" altLang="zh-CN" dirty="0">
                <a:sym typeface="Wingdings" panose="05000000000000000000" pitchFamily="2" charset="2"/>
              </a:rPr>
              <a:t>IBM</a:t>
            </a:r>
            <a:r>
              <a:rPr lang="zh-CN" altLang="en-US" dirty="0">
                <a:sym typeface="Wingdings" panose="05000000000000000000" pitchFamily="2" charset="2"/>
              </a:rPr>
              <a:t>研制出了著名的</a:t>
            </a:r>
            <a:r>
              <a:rPr lang="en-US" altLang="zh-CN" dirty="0">
                <a:sym typeface="Wingdings" panose="05000000000000000000" pitchFamily="2" charset="2"/>
              </a:rPr>
              <a:t>IBM </a:t>
            </a:r>
            <a:r>
              <a:rPr lang="en-US" altLang="zh-CN" dirty="0" smtClean="0">
                <a:sym typeface="Wingdings" panose="05000000000000000000" pitchFamily="2" charset="2"/>
              </a:rPr>
              <a:t>PC</a:t>
            </a:r>
            <a:r>
              <a:rPr lang="zh-CN" altLang="en-US" dirty="0" smtClean="0">
                <a:sym typeface="Wingdings" panose="05000000000000000000" pitchFamily="2" charset="2"/>
              </a:rPr>
              <a:t>，寻找操作系统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pPr lvl="1"/>
            <a:r>
              <a:rPr lang="en-US" altLang="zh-CN" dirty="0" smtClean="0"/>
              <a:t>IBM</a:t>
            </a:r>
            <a:r>
              <a:rPr lang="zh-CN" altLang="en-US" dirty="0" smtClean="0"/>
              <a:t>找到了一个年轻有为的小伙子，因为他手里有一个叫做</a:t>
            </a:r>
            <a:r>
              <a:rPr lang="en-US" altLang="zh-CN" dirty="0" smtClean="0"/>
              <a:t>BASIC</a:t>
            </a:r>
            <a:r>
              <a:rPr lang="zh-CN" altLang="en-US" dirty="0" smtClean="0"/>
              <a:t>的解释器</a:t>
            </a:r>
            <a:endParaRPr lang="en-US" altLang="zh-CN" dirty="0" smtClean="0"/>
          </a:p>
          <a:p>
            <a:pPr lvl="1"/>
            <a:r>
              <a:rPr lang="zh-CN" altLang="en-US" dirty="0"/>
              <a:t>比</a:t>
            </a:r>
            <a:r>
              <a:rPr lang="zh-CN" altLang="en-US" dirty="0" smtClean="0"/>
              <a:t>尔弟弟说：你们该去找</a:t>
            </a:r>
            <a:r>
              <a:rPr lang="en-US" altLang="zh-CN" dirty="0" smtClean="0"/>
              <a:t>Digital Research</a:t>
            </a:r>
            <a:r>
              <a:rPr lang="zh-CN" altLang="en-US" dirty="0" smtClean="0"/>
              <a:t>，他们才是操作系统领域的大老虎</a:t>
            </a:r>
            <a:endParaRPr lang="en-US" altLang="zh-CN" dirty="0" smtClean="0"/>
          </a:p>
          <a:p>
            <a:pPr lvl="1"/>
            <a:r>
              <a:rPr lang="zh-CN" altLang="en-US" dirty="0"/>
              <a:t>于</a:t>
            </a:r>
            <a:r>
              <a:rPr lang="zh-CN" altLang="en-US" dirty="0" smtClean="0"/>
              <a:t>是</a:t>
            </a:r>
            <a:r>
              <a:rPr lang="en-US" altLang="zh-CN" dirty="0" smtClean="0"/>
              <a:t>IBM</a:t>
            </a:r>
            <a:r>
              <a:rPr lang="zh-CN" altLang="en-US" dirty="0" smtClean="0"/>
              <a:t>去找</a:t>
            </a:r>
            <a:r>
              <a:rPr lang="en-US" altLang="zh-CN" dirty="0" err="1" smtClean="0"/>
              <a:t>Kildall</a:t>
            </a:r>
            <a:r>
              <a:rPr lang="zh-CN" altLang="en-US" dirty="0" smtClean="0"/>
              <a:t>，出人意料，</a:t>
            </a:r>
            <a:r>
              <a:rPr lang="en-US" altLang="zh-CN" dirty="0" err="1" smtClean="0"/>
              <a:t>Kildall</a:t>
            </a:r>
            <a:r>
              <a:rPr lang="zh-CN" altLang="en-US" dirty="0" smtClean="0"/>
              <a:t>没鸟</a:t>
            </a:r>
            <a:r>
              <a:rPr lang="en-US" altLang="zh-CN" dirty="0" smtClean="0"/>
              <a:t>IBM</a:t>
            </a:r>
          </a:p>
          <a:p>
            <a:pPr lvl="1"/>
            <a:r>
              <a:rPr lang="zh-CN" altLang="en-US" dirty="0"/>
              <a:t>于</a:t>
            </a:r>
            <a:r>
              <a:rPr lang="zh-CN" altLang="en-US" dirty="0" smtClean="0"/>
              <a:t>是</a:t>
            </a:r>
            <a:r>
              <a:rPr lang="en-US" altLang="zh-CN" dirty="0" smtClean="0"/>
              <a:t>IBM</a:t>
            </a:r>
            <a:r>
              <a:rPr lang="zh-CN" altLang="en-US" dirty="0" smtClean="0"/>
              <a:t>又找到比尔，“老弟，还得靠你啊”</a:t>
            </a:r>
            <a:endParaRPr lang="en-US" altLang="zh-CN" dirty="0" smtClean="0"/>
          </a:p>
          <a:p>
            <a:pPr lvl="1"/>
            <a:r>
              <a:rPr lang="zh-CN" altLang="en-US" dirty="0"/>
              <a:t>比</a:t>
            </a:r>
            <a:r>
              <a:rPr lang="zh-CN" altLang="en-US" dirty="0" smtClean="0"/>
              <a:t>尔发现了一个叫做</a:t>
            </a:r>
            <a:r>
              <a:rPr lang="en-US" altLang="zh-CN" dirty="0"/>
              <a:t>Seattle Computer </a:t>
            </a:r>
            <a:r>
              <a:rPr lang="en-US" altLang="zh-CN" dirty="0" smtClean="0"/>
              <a:t>Products</a:t>
            </a:r>
            <a:r>
              <a:rPr lang="zh-CN" altLang="en-US" dirty="0" smtClean="0"/>
              <a:t>的公司做了一个系统，叫做</a:t>
            </a:r>
            <a:r>
              <a:rPr lang="en-US" altLang="zh-CN" dirty="0" smtClean="0"/>
              <a:t>DOS</a:t>
            </a:r>
          </a:p>
          <a:p>
            <a:pPr lvl="1"/>
            <a:r>
              <a:rPr lang="zh-CN" altLang="en-US" dirty="0"/>
              <a:t>比</a:t>
            </a:r>
            <a:r>
              <a:rPr lang="zh-CN" altLang="en-US" dirty="0" smtClean="0"/>
              <a:t>尔以其敏锐的专业嗅觉，花</a:t>
            </a:r>
            <a:r>
              <a:rPr lang="en-US" altLang="zh-CN" dirty="0" smtClean="0"/>
              <a:t>75000</a:t>
            </a:r>
            <a:r>
              <a:rPr lang="zh-CN" altLang="en-US" dirty="0" smtClean="0"/>
              <a:t>美元买下了</a:t>
            </a:r>
            <a:r>
              <a:rPr lang="en-US" altLang="zh-CN" dirty="0" smtClean="0"/>
              <a:t>DOS</a:t>
            </a:r>
            <a:r>
              <a:rPr lang="zh-CN" altLang="en-US" dirty="0" smtClean="0"/>
              <a:t>，又拉来了</a:t>
            </a:r>
            <a:r>
              <a:rPr lang="en-US" altLang="zh-CN" dirty="0" smtClean="0"/>
              <a:t>DOS</a:t>
            </a:r>
            <a:r>
              <a:rPr lang="zh-CN" altLang="en-US" dirty="0" smtClean="0"/>
              <a:t>的主创</a:t>
            </a:r>
            <a:r>
              <a:rPr lang="en-US" altLang="zh-CN" dirty="0" smtClean="0"/>
              <a:t>Tim Paterson</a:t>
            </a:r>
            <a:r>
              <a:rPr lang="zh-CN" altLang="en-US" dirty="0" smtClean="0"/>
              <a:t>，跟自家的</a:t>
            </a:r>
            <a:r>
              <a:rPr lang="en-US" altLang="zh-CN" dirty="0" smtClean="0"/>
              <a:t>BASIC</a:t>
            </a:r>
            <a:r>
              <a:rPr lang="zh-CN" altLang="en-US" dirty="0" smtClean="0"/>
              <a:t>合为一体，修炼出了大名鼎鼎的</a:t>
            </a:r>
            <a:r>
              <a:rPr lang="en-US" altLang="zh-CN" dirty="0" smtClean="0"/>
              <a:t>MS-DOS</a:t>
            </a:r>
          </a:p>
          <a:p>
            <a:pPr lvl="1"/>
            <a:r>
              <a:rPr lang="zh-CN" altLang="en-US" dirty="0"/>
              <a:t>比</a:t>
            </a:r>
            <a:r>
              <a:rPr lang="zh-CN" altLang="en-US" dirty="0" smtClean="0"/>
              <a:t>尔做了一个重要的商业决策：</a:t>
            </a:r>
            <a:r>
              <a:rPr lang="en-US" altLang="zh-CN" dirty="0" smtClean="0"/>
              <a:t>MS-DOS</a:t>
            </a:r>
            <a:r>
              <a:rPr lang="zh-CN" altLang="en-US" dirty="0" smtClean="0"/>
              <a:t>将随新计算机绑定出售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MS-DOS</a:t>
            </a:r>
            <a:r>
              <a:rPr lang="zh-CN" altLang="en-US" dirty="0"/>
              <a:t>统治</a:t>
            </a:r>
            <a:r>
              <a:rPr lang="en-US" altLang="zh-CN" dirty="0" smtClean="0"/>
              <a:t>PC</a:t>
            </a:r>
            <a:r>
              <a:rPr lang="zh-CN" altLang="en-US" dirty="0" smtClean="0"/>
              <a:t>市场，</a:t>
            </a:r>
            <a:r>
              <a:rPr lang="en-US" altLang="zh-CN" dirty="0" smtClean="0"/>
              <a:t>CP/M</a:t>
            </a:r>
            <a:r>
              <a:rPr lang="zh-CN" altLang="en-US" dirty="0"/>
              <a:t>没落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Kildall</a:t>
            </a:r>
            <a:r>
              <a:rPr lang="zh-CN" altLang="en-US" dirty="0"/>
              <a:t>离</a:t>
            </a:r>
            <a:r>
              <a:rPr lang="zh-CN" altLang="en-US" dirty="0" smtClean="0"/>
              <a:t>奇死亡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1F1C4-6E5C-4FB4-8DA4-99C4D31E5D55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Systems Overview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EEBF-3716-487D-AE7C-1F66A971DC3D}" type="slidenum">
              <a:rPr lang="zh-CN" altLang="en-US" smtClean="0"/>
              <a:pPr/>
              <a:t>22</a:t>
            </a:fld>
            <a:endParaRPr lang="zh-CN" altLang="en-US"/>
          </a:p>
        </p:txBody>
      </p:sp>
      <p:pic>
        <p:nvPicPr>
          <p:cNvPr id="5122" name="Picture 2" descr="http://media.npr.org/assets/img/2012/08/29/ap060615038886_sq-dbb6a3618542810bc1c51e8f744b6b4404355bfd-s6-c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12380" y="2423795"/>
            <a:ext cx="902970" cy="90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60368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MS-DOS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4000" y="1185862"/>
            <a:ext cx="6096000" cy="3810000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CF21A-ABB2-4AFE-A728-0C73B5A55E5E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Systems Overview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EEBF-3716-487D-AE7C-1F66A971DC3D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7207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操作系统的历史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个人计算机操作系统</a:t>
            </a:r>
            <a:r>
              <a:rPr lang="zh-CN" altLang="en-US" dirty="0"/>
              <a:t>（</a:t>
            </a:r>
            <a:r>
              <a:rPr lang="en-US" altLang="zh-CN" dirty="0"/>
              <a:t>1980-</a:t>
            </a:r>
            <a:r>
              <a:rPr lang="zh-CN" altLang="en-US" dirty="0"/>
              <a:t>现在）</a:t>
            </a:r>
            <a:endParaRPr lang="en-US" altLang="zh-CN" dirty="0"/>
          </a:p>
          <a:p>
            <a:r>
              <a:rPr lang="zh-CN" altLang="en-US" dirty="0" smtClean="0">
                <a:solidFill>
                  <a:srgbClr val="0000FF"/>
                </a:solidFill>
              </a:rPr>
              <a:t>苹果的故事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lvl="1"/>
            <a:r>
              <a:rPr lang="zh-CN" altLang="en-US" dirty="0"/>
              <a:t>引</a:t>
            </a:r>
            <a:r>
              <a:rPr lang="zh-CN" altLang="en-US" dirty="0" smtClean="0"/>
              <a:t>子：斯坦福研究院的</a:t>
            </a:r>
            <a:r>
              <a:rPr lang="en-US" altLang="zh-CN" dirty="0" smtClean="0"/>
              <a:t>Doug </a:t>
            </a:r>
            <a:r>
              <a:rPr lang="en-US" altLang="zh-CN" dirty="0" err="1" smtClean="0"/>
              <a:t>Engelbart</a:t>
            </a:r>
            <a:r>
              <a:rPr lang="zh-CN" altLang="en-US" dirty="0" smtClean="0"/>
              <a:t>在</a:t>
            </a:r>
            <a:r>
              <a:rPr lang="en-US" altLang="zh-CN" dirty="0" smtClean="0"/>
              <a:t>1960</a:t>
            </a:r>
            <a:r>
              <a:rPr lang="zh-CN" altLang="en-US" dirty="0" smtClean="0"/>
              <a:t>年发明了一种图形用户界面，后被</a:t>
            </a:r>
            <a:r>
              <a:rPr lang="en-US" altLang="zh-CN" dirty="0" smtClean="0"/>
              <a:t>Xerox</a:t>
            </a:r>
            <a:r>
              <a:rPr lang="zh-CN" altLang="en-US" dirty="0" smtClean="0"/>
              <a:t>相中，集成到了自家机器里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有一天，乔</a:t>
            </a:r>
            <a:r>
              <a:rPr lang="zh-CN" altLang="en-US" dirty="0"/>
              <a:t>帮主</a:t>
            </a:r>
            <a:r>
              <a:rPr lang="zh-CN" altLang="en-US" dirty="0" smtClean="0"/>
              <a:t>访问</a:t>
            </a:r>
            <a:r>
              <a:rPr lang="en-US" altLang="zh-CN" dirty="0" smtClean="0"/>
              <a:t>Xerox</a:t>
            </a:r>
            <a:r>
              <a:rPr lang="zh-CN" altLang="en-US" dirty="0" smtClean="0"/>
              <a:t>，偶然遇见</a:t>
            </a:r>
            <a:r>
              <a:rPr lang="en-US" altLang="zh-CN" dirty="0" smtClean="0"/>
              <a:t>GUI</a:t>
            </a:r>
            <a:r>
              <a:rPr lang="zh-CN" altLang="en-US" dirty="0" smtClean="0"/>
              <a:t>，一见倾心</a:t>
            </a:r>
            <a:endParaRPr lang="en-US" altLang="zh-CN" dirty="0" smtClean="0"/>
          </a:p>
          <a:p>
            <a:pPr lvl="1"/>
            <a:r>
              <a:rPr lang="zh-CN" altLang="en-US" dirty="0"/>
              <a:t>凭</a:t>
            </a:r>
            <a:r>
              <a:rPr lang="zh-CN" altLang="en-US" dirty="0" smtClean="0"/>
              <a:t>借其敏锐的嗅觉，乔帮主认为</a:t>
            </a:r>
            <a:r>
              <a:rPr lang="en-US" altLang="zh-CN" dirty="0" smtClean="0"/>
              <a:t>GUI</a:t>
            </a:r>
            <a:r>
              <a:rPr lang="zh-CN" altLang="en-US" dirty="0" smtClean="0"/>
              <a:t>必将一统江湖，遂加班加点赶制一款</a:t>
            </a:r>
            <a:r>
              <a:rPr lang="en-US" altLang="zh-CN" dirty="0" smtClean="0"/>
              <a:t>GUI</a:t>
            </a:r>
            <a:r>
              <a:rPr lang="zh-CN" altLang="en-US" dirty="0" smtClean="0"/>
              <a:t>，用在他在自己车库里开发的电脑上，这款电脑叫</a:t>
            </a:r>
            <a:r>
              <a:rPr lang="en-US" altLang="zh-CN" dirty="0" smtClean="0"/>
              <a:t>Apple</a:t>
            </a:r>
          </a:p>
          <a:p>
            <a:pPr lvl="1"/>
            <a:r>
              <a:rPr lang="zh-CN" altLang="en-US" dirty="0"/>
              <a:t>第一</a:t>
            </a:r>
            <a:r>
              <a:rPr lang="zh-CN" altLang="en-US" dirty="0" smtClean="0"/>
              <a:t>代产品太贵，卖的不好。后来有了跑</a:t>
            </a:r>
            <a:r>
              <a:rPr lang="en-US" altLang="zh-CN" dirty="0" smtClean="0"/>
              <a:t>GUI</a:t>
            </a:r>
            <a:r>
              <a:rPr lang="zh-CN" altLang="en-US" dirty="0" smtClean="0"/>
              <a:t>的</a:t>
            </a:r>
            <a:r>
              <a:rPr lang="en-US" altLang="zh-CN" dirty="0" smtClean="0"/>
              <a:t>Macintosh</a:t>
            </a:r>
            <a:r>
              <a:rPr lang="zh-CN" altLang="en-US" dirty="0" smtClean="0"/>
              <a:t>，苹果电脑风靡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1999</a:t>
            </a:r>
            <a:r>
              <a:rPr lang="zh-CN" altLang="en-US" dirty="0" smtClean="0"/>
              <a:t>年，</a:t>
            </a:r>
            <a:r>
              <a:rPr lang="en-US" altLang="zh-CN" dirty="0" smtClean="0"/>
              <a:t>Jobs</a:t>
            </a:r>
            <a:r>
              <a:rPr lang="zh-CN" altLang="en-US" dirty="0" smtClean="0"/>
              <a:t>从</a:t>
            </a:r>
            <a:r>
              <a:rPr lang="en-US" altLang="zh-CN" dirty="0" smtClean="0"/>
              <a:t>CMU</a:t>
            </a:r>
            <a:r>
              <a:rPr lang="zh-CN" altLang="en-US" dirty="0" smtClean="0"/>
              <a:t>取得了一个基于</a:t>
            </a:r>
            <a:r>
              <a:rPr lang="en-US" altLang="zh-CN" dirty="0" smtClean="0"/>
              <a:t>UNIX</a:t>
            </a:r>
            <a:r>
              <a:rPr lang="zh-CN" altLang="en-US" dirty="0" smtClean="0"/>
              <a:t>的微内核</a:t>
            </a:r>
            <a:r>
              <a:rPr lang="en-US" altLang="zh-CN" dirty="0" smtClean="0"/>
              <a:t>Mach</a:t>
            </a:r>
            <a:r>
              <a:rPr lang="zh-CN" altLang="en-US" dirty="0" smtClean="0"/>
              <a:t>，开发了后来众所周知的</a:t>
            </a:r>
            <a:r>
              <a:rPr lang="en-US" altLang="zh-CN" dirty="0" smtClean="0"/>
              <a:t>Mac OS X</a:t>
            </a:r>
            <a:r>
              <a:rPr lang="zh-CN" altLang="en-US" dirty="0" smtClean="0"/>
              <a:t>，再后来的事情你就不陌生了</a:t>
            </a:r>
            <a:endParaRPr lang="en-US" altLang="zh-CN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1F1C4-6E5C-4FB4-8DA4-99C4D31E5D55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Systems Overview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EEBF-3716-487D-AE7C-1F66A971DC3D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5925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12378" y="365127"/>
            <a:ext cx="4918075" cy="4918075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CF21A-ABB2-4AFE-A728-0C73B5A55E5E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Systems Overview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EEBF-3716-487D-AE7C-1F66A971DC3D}" type="slidenum">
              <a:rPr lang="zh-CN" altLang="en-US" smtClean="0"/>
              <a:pPr/>
              <a:t>25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225295" y="5250390"/>
            <a:ext cx="649224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参见视频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苹果电脑历史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</a:t>
            </a:r>
            <a:endParaRPr lang="en-US" altLang="zh-CN" sz="16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苹果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电脑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iMac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发展历史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满满的设计感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</a:t>
            </a:r>
            <a:endParaRPr lang="en-US" altLang="zh-CN" sz="16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95509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操作系统的历史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个人计算机操作系统</a:t>
            </a:r>
            <a:r>
              <a:rPr lang="zh-CN" altLang="en-US" dirty="0"/>
              <a:t>（</a:t>
            </a:r>
            <a:r>
              <a:rPr lang="en-US" altLang="zh-CN" dirty="0"/>
              <a:t>1980-</a:t>
            </a:r>
            <a:r>
              <a:rPr lang="zh-CN" altLang="en-US" dirty="0"/>
              <a:t>现在）</a:t>
            </a:r>
            <a:endParaRPr lang="en-US" altLang="zh-CN" dirty="0"/>
          </a:p>
          <a:p>
            <a:r>
              <a:rPr lang="en-US" altLang="zh-CN" dirty="0" smtClean="0">
                <a:solidFill>
                  <a:srgbClr val="0000FF"/>
                </a:solidFill>
              </a:rPr>
              <a:t>Windows</a:t>
            </a:r>
            <a:r>
              <a:rPr lang="zh-CN" altLang="en-US" dirty="0" smtClean="0">
                <a:solidFill>
                  <a:srgbClr val="0000FF"/>
                </a:solidFill>
              </a:rPr>
              <a:t>的故事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lvl="1"/>
            <a:r>
              <a:rPr lang="zh-CN" altLang="en-US" dirty="0" smtClean="0"/>
              <a:t>虽然</a:t>
            </a:r>
            <a:r>
              <a:rPr lang="en-US" altLang="zh-CN" dirty="0" smtClean="0"/>
              <a:t>MS-DOS</a:t>
            </a:r>
            <a:r>
              <a:rPr lang="zh-CN" altLang="en-US" dirty="0" smtClean="0"/>
              <a:t>很成功，比尔看到</a:t>
            </a:r>
            <a:r>
              <a:rPr lang="en-US" altLang="zh-CN" dirty="0" smtClean="0"/>
              <a:t>Macintosh</a:t>
            </a:r>
            <a:r>
              <a:rPr lang="zh-CN" altLang="en-US" dirty="0" smtClean="0"/>
              <a:t>也是醉了</a:t>
            </a:r>
            <a:endParaRPr lang="en-US" altLang="zh-CN" dirty="0" smtClean="0"/>
          </a:p>
          <a:p>
            <a:pPr lvl="1"/>
            <a:r>
              <a:rPr lang="zh-CN" altLang="en-US" dirty="0"/>
              <a:t>于</a:t>
            </a:r>
            <a:r>
              <a:rPr lang="zh-CN" altLang="en-US" dirty="0" smtClean="0"/>
              <a:t>是，在</a:t>
            </a:r>
            <a:r>
              <a:rPr lang="en-US" altLang="zh-CN" dirty="0" smtClean="0"/>
              <a:t>MS-DOS</a:t>
            </a:r>
            <a:r>
              <a:rPr lang="zh-CN" altLang="en-US" dirty="0" smtClean="0"/>
              <a:t>上套了</a:t>
            </a:r>
            <a:r>
              <a:rPr lang="en-US" altLang="zh-CN" dirty="0" smtClean="0"/>
              <a:t>GUI</a:t>
            </a:r>
            <a:r>
              <a:rPr lang="zh-CN" altLang="en-US" dirty="0" smtClean="0"/>
              <a:t>的壳子，出现了最早的</a:t>
            </a:r>
            <a:r>
              <a:rPr lang="en-US" altLang="zh-CN" dirty="0" smtClean="0"/>
              <a:t>Windows</a:t>
            </a:r>
          </a:p>
          <a:p>
            <a:pPr lvl="1"/>
            <a:r>
              <a:rPr lang="zh-CN" altLang="en-US" dirty="0"/>
              <a:t>后</a:t>
            </a:r>
            <a:r>
              <a:rPr lang="zh-CN" altLang="en-US" dirty="0" smtClean="0"/>
              <a:t>来，</a:t>
            </a:r>
            <a:r>
              <a:rPr lang="en-US" altLang="zh-CN" dirty="0" smtClean="0"/>
              <a:t>Windows 95,98</a:t>
            </a:r>
            <a:r>
              <a:rPr lang="zh-CN" altLang="en-US" dirty="0" smtClean="0"/>
              <a:t>出现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但这两者都不是纯粹的</a:t>
            </a:r>
            <a:r>
              <a:rPr lang="en-US" altLang="zh-CN" dirty="0" smtClean="0"/>
              <a:t>32</a:t>
            </a:r>
            <a:r>
              <a:rPr lang="zh-CN" altLang="en-US" dirty="0" smtClean="0"/>
              <a:t>位系统，为此微软开发了</a:t>
            </a:r>
            <a:r>
              <a:rPr lang="en-US" altLang="zh-CN" dirty="0" smtClean="0"/>
              <a:t>NT</a:t>
            </a:r>
          </a:p>
          <a:p>
            <a:pPr lvl="1"/>
            <a:r>
              <a:rPr lang="en-US" altLang="zh-CN" dirty="0" smtClean="0"/>
              <a:t>NT</a:t>
            </a:r>
            <a:r>
              <a:rPr lang="zh-CN" altLang="en-US" dirty="0" smtClean="0"/>
              <a:t>的主创同时是另一家公司</a:t>
            </a:r>
            <a:r>
              <a:rPr lang="en-US" altLang="zh-CN" dirty="0" smtClean="0"/>
              <a:t>VAX VMS</a:t>
            </a:r>
            <a:r>
              <a:rPr lang="zh-CN" altLang="en-US" dirty="0" smtClean="0"/>
              <a:t>系统的开发者，为此微软被</a:t>
            </a:r>
            <a:r>
              <a:rPr lang="en-US" altLang="zh-CN" dirty="0" smtClean="0"/>
              <a:t>DEC</a:t>
            </a:r>
            <a:r>
              <a:rPr lang="zh-CN" altLang="en-US" dirty="0" smtClean="0"/>
              <a:t>公司起诉，为此支付了数额巨大的费用，但是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NT </a:t>
            </a:r>
            <a:r>
              <a:rPr lang="en-US" altLang="zh-CN" dirty="0" smtClean="0">
                <a:sym typeface="Wingdings" panose="05000000000000000000" pitchFamily="2" charset="2"/>
              </a:rPr>
              <a:t> Windows 2000  </a:t>
            </a:r>
            <a:r>
              <a:rPr lang="en-US" altLang="zh-CN" dirty="0" smtClean="0">
                <a:solidFill>
                  <a:srgbClr val="FF0000"/>
                </a:solidFill>
                <a:sym typeface="Wingdings" panose="05000000000000000000" pitchFamily="2" charset="2"/>
              </a:rPr>
              <a:t>Windows XP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  <a:sym typeface="Wingdings" panose="05000000000000000000" pitchFamily="2" charset="2"/>
              </a:rPr>
              <a:t>Windows XP </a:t>
            </a:r>
            <a:r>
              <a:rPr lang="en-US" altLang="zh-CN" dirty="0" smtClean="0">
                <a:sym typeface="Wingdings" panose="05000000000000000000" pitchFamily="2" charset="2"/>
              </a:rPr>
              <a:t> Vista  </a:t>
            </a:r>
            <a:r>
              <a:rPr lang="en-US" altLang="zh-CN" dirty="0" smtClean="0">
                <a:solidFill>
                  <a:srgbClr val="FF0000"/>
                </a:solidFill>
                <a:sym typeface="Wingdings" panose="05000000000000000000" pitchFamily="2" charset="2"/>
              </a:rPr>
              <a:t>Windows 7</a:t>
            </a:r>
            <a:r>
              <a:rPr lang="en-US" altLang="zh-CN" dirty="0" smtClean="0">
                <a:sym typeface="Wingdings" panose="05000000000000000000" pitchFamily="2" charset="2"/>
              </a:rPr>
              <a:t>  Windows 8  10 …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1F1C4-6E5C-4FB4-8DA4-99C4D31E5D55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Systems Overview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EEBF-3716-487D-AE7C-1F66A971DC3D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742950" y="5892582"/>
            <a:ext cx="79438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参见视频：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 b="1" dirty="0">
                <a:solidFill>
                  <a:srgbClr val="FF0000"/>
                </a:solidFill>
              </a:rPr>
              <a:t>微软</a:t>
            </a:r>
            <a:r>
              <a:rPr lang="en-US" altLang="zh-CN" sz="1400" b="1" dirty="0">
                <a:solidFill>
                  <a:srgbClr val="FF0000"/>
                </a:solidFill>
              </a:rPr>
              <a:t>Windows</a:t>
            </a:r>
            <a:r>
              <a:rPr lang="zh-CN" altLang="en-US" sz="1400" b="1" dirty="0">
                <a:solidFill>
                  <a:srgbClr val="FF0000"/>
                </a:solidFill>
              </a:rPr>
              <a:t>历史</a:t>
            </a:r>
            <a:r>
              <a:rPr lang="en-US" altLang="zh-CN" sz="1400" b="1" dirty="0">
                <a:solidFill>
                  <a:srgbClr val="FF0000"/>
                </a:solidFill>
              </a:rPr>
              <a:t>1.0-10</a:t>
            </a:r>
            <a:r>
              <a:rPr lang="zh-CN" altLang="en-US" sz="1400" b="1" dirty="0">
                <a:solidFill>
                  <a:srgbClr val="FF0000"/>
                </a:solidFill>
              </a:rPr>
              <a:t>精彩回顾</a:t>
            </a:r>
            <a:r>
              <a:rPr lang="en-US" altLang="zh-CN" sz="1400" b="1" dirty="0">
                <a:solidFill>
                  <a:srgbClr val="FF0000"/>
                </a:solidFill>
              </a:rPr>
              <a:t>_</a:t>
            </a:r>
            <a:r>
              <a:rPr lang="zh-CN" altLang="en-US" sz="1400" b="1" dirty="0">
                <a:solidFill>
                  <a:srgbClr val="FF0000"/>
                </a:solidFill>
              </a:rPr>
              <a:t>标清</a:t>
            </a:r>
          </a:p>
        </p:txBody>
      </p:sp>
    </p:spTree>
    <p:extLst>
      <p:ext uri="{BB962C8B-B14F-4D97-AF65-F5344CB8AC3E}">
        <p14:creationId xmlns:p14="http://schemas.microsoft.com/office/powerpoint/2010/main" xmlns="" val="104874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操作系统的历史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移</a:t>
            </a:r>
            <a:r>
              <a:rPr lang="zh-CN" altLang="en-US" dirty="0" smtClean="0">
                <a:solidFill>
                  <a:srgbClr val="FF0000"/>
                </a:solidFill>
              </a:rPr>
              <a:t>动设备操作系统</a:t>
            </a:r>
            <a:r>
              <a:rPr lang="zh-CN" altLang="en-US" dirty="0" smtClean="0"/>
              <a:t>（</a:t>
            </a:r>
            <a:r>
              <a:rPr lang="en-US" altLang="zh-CN" dirty="0" smtClean="0"/>
              <a:t>1990-</a:t>
            </a:r>
            <a:r>
              <a:rPr lang="zh-CN" altLang="en-US" dirty="0" smtClean="0"/>
              <a:t>现在）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2000</a:t>
            </a:r>
            <a:r>
              <a:rPr lang="zh-CN" altLang="en-US" dirty="0" smtClean="0"/>
              <a:t>年前后，手机盛行，各公司定制的系统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90</a:t>
            </a:r>
            <a:r>
              <a:rPr lang="zh-CN" altLang="en-US" dirty="0" smtClean="0"/>
              <a:t>年代中期，</a:t>
            </a:r>
            <a:r>
              <a:rPr lang="en-US" altLang="zh-CN" dirty="0" smtClean="0"/>
              <a:t>NOKIA</a:t>
            </a:r>
            <a:r>
              <a:rPr lang="zh-CN" altLang="en-US" dirty="0"/>
              <a:t>推</a:t>
            </a:r>
            <a:r>
              <a:rPr lang="zh-CN" altLang="en-US" dirty="0" smtClean="0"/>
              <a:t>出</a:t>
            </a:r>
            <a:r>
              <a:rPr lang="en-US" altLang="zh-CN" dirty="0" smtClean="0"/>
              <a:t>N9000</a:t>
            </a:r>
            <a:r>
              <a:rPr lang="zh-CN" altLang="en-US" dirty="0" smtClean="0"/>
              <a:t>，出现了</a:t>
            </a:r>
            <a:r>
              <a:rPr lang="en-US" altLang="zh-CN" dirty="0" smtClean="0"/>
              <a:t>PDA</a:t>
            </a:r>
            <a:r>
              <a:rPr lang="zh-CN" altLang="en-US" dirty="0" smtClean="0"/>
              <a:t>的概念；</a:t>
            </a:r>
            <a:r>
              <a:rPr lang="en-US" altLang="zh-CN" dirty="0" smtClean="0"/>
              <a:t>97</a:t>
            </a:r>
            <a:r>
              <a:rPr lang="zh-CN" altLang="en-US" dirty="0" smtClean="0"/>
              <a:t>年爱立信在</a:t>
            </a:r>
            <a:r>
              <a:rPr lang="en-US" altLang="zh-CN" dirty="0" smtClean="0"/>
              <a:t>GS88</a:t>
            </a:r>
            <a:r>
              <a:rPr lang="zh-CN" altLang="en-US" dirty="0" smtClean="0"/>
              <a:t>设备上首次提出了</a:t>
            </a:r>
            <a:r>
              <a:rPr lang="en-US" altLang="zh-CN" dirty="0" smtClean="0"/>
              <a:t>smartphone</a:t>
            </a:r>
            <a:r>
              <a:rPr lang="zh-CN" altLang="en-US" dirty="0" smtClean="0"/>
              <a:t>这个名词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1F1C4-6E5C-4FB4-8DA4-99C4D31E5D55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Systems Overview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EEBF-3716-487D-AE7C-1F66A971DC3D}" type="slidenum">
              <a:rPr lang="zh-CN" altLang="en-US" smtClean="0"/>
              <a:pPr/>
              <a:t>27</a:t>
            </a:fld>
            <a:endParaRPr lang="zh-CN" altLang="en-US"/>
          </a:p>
        </p:txBody>
      </p:sp>
      <p:pic>
        <p:nvPicPr>
          <p:cNvPr id="6146" name="Picture 2" descr="http://regmedia.co.uk/2007/08/02/nokia90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01787" y="3625913"/>
            <a:ext cx="2168525" cy="164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esato.com/board/ui/zR4RTbagNY3AK88KuMO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915"/>
          <a:stretch/>
        </p:blipFill>
        <p:spPr bwMode="auto">
          <a:xfrm>
            <a:off x="5401400" y="3625913"/>
            <a:ext cx="1921512" cy="159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9764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操作系统的历史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移动设备操作系统</a:t>
            </a:r>
            <a:r>
              <a:rPr lang="zh-CN" altLang="en-US" dirty="0"/>
              <a:t>（</a:t>
            </a:r>
            <a:r>
              <a:rPr lang="en-US" altLang="zh-CN" dirty="0"/>
              <a:t>1990-</a:t>
            </a:r>
            <a:r>
              <a:rPr lang="zh-CN" altLang="en-US" dirty="0"/>
              <a:t>现在）</a:t>
            </a:r>
            <a:endParaRPr lang="en-US" altLang="zh-CN" dirty="0"/>
          </a:p>
          <a:p>
            <a:r>
              <a:rPr lang="zh-CN" altLang="en-US" dirty="0" smtClean="0"/>
              <a:t>早期的三足鼎立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Symbian OS</a:t>
            </a:r>
            <a:r>
              <a:rPr lang="zh-CN" altLang="en-US" dirty="0" smtClean="0"/>
              <a:t>：诺基亚，三星，摩托罗拉，索尼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iOS</a:t>
            </a:r>
            <a:r>
              <a:rPr lang="zh-CN" altLang="en-US" dirty="0" smtClean="0"/>
              <a:t>：苹果，第一代</a:t>
            </a:r>
            <a:r>
              <a:rPr lang="en-US" altLang="zh-CN" dirty="0" smtClean="0"/>
              <a:t>iPhone</a:t>
            </a:r>
          </a:p>
          <a:p>
            <a:pPr lvl="1"/>
            <a:r>
              <a:rPr lang="en-US" altLang="zh-CN" dirty="0" smtClean="0"/>
              <a:t>RIM</a:t>
            </a:r>
            <a:r>
              <a:rPr lang="zh-CN" altLang="en-US" dirty="0" smtClean="0"/>
              <a:t>：黑莓</a:t>
            </a:r>
            <a:endParaRPr lang="en-US" altLang="zh-CN" dirty="0" smtClean="0"/>
          </a:p>
          <a:p>
            <a:r>
              <a:rPr lang="zh-CN" altLang="en-US" dirty="0"/>
              <a:t>后</a:t>
            </a:r>
            <a:r>
              <a:rPr lang="zh-CN" altLang="en-US" dirty="0" smtClean="0"/>
              <a:t>来，</a:t>
            </a:r>
            <a:r>
              <a:rPr lang="en-US" altLang="zh-CN" dirty="0" err="1" smtClean="0"/>
              <a:t>Sybian</a:t>
            </a:r>
            <a:r>
              <a:rPr lang="zh-CN" altLang="en-US" dirty="0" smtClean="0"/>
              <a:t>生态圈封闭，垮台</a:t>
            </a:r>
            <a:endParaRPr lang="en-US" altLang="zh-CN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1F1C4-6E5C-4FB4-8DA4-99C4D31E5D55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Systems Overview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EEBF-3716-487D-AE7C-1F66A971DC3D}" type="slidenum">
              <a:rPr lang="zh-CN" altLang="en-US" smtClean="0"/>
              <a:pPr/>
              <a:t>28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32055" y="2998177"/>
            <a:ext cx="3803645" cy="338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0514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操作系统演进关系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CF21A-ABB2-4AFE-A728-0C73B5A55E5E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Systems Overview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EEBF-3716-487D-AE7C-1F66A971DC3D}" type="slidenum">
              <a:rPr lang="zh-CN" altLang="en-US" smtClean="0"/>
              <a:pPr/>
              <a:t>29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999" y="1308528"/>
            <a:ext cx="6212001" cy="479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422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操作系统定义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C9BFC-C626-4CDF-A7D2-5E36EFE70F3B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Systems Overview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EEBF-3716-487D-AE7C-1F66A971DC3D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93420" y="2004060"/>
            <a:ext cx="77571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/>
              <a:t>An operating system (OS) is a collection of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software</a:t>
            </a:r>
            <a:r>
              <a:rPr lang="en-US" altLang="zh-CN" sz="2400" b="1" dirty="0" smtClean="0"/>
              <a:t> that manages </a:t>
            </a:r>
            <a:r>
              <a:rPr lang="en-US" altLang="zh-CN" sz="2400" b="1" dirty="0" smtClean="0">
                <a:solidFill>
                  <a:srgbClr val="0000FF"/>
                </a:solidFill>
              </a:rPr>
              <a:t>computer hardware </a:t>
            </a:r>
            <a:r>
              <a:rPr lang="en-US" altLang="zh-CN" sz="2400" b="1" dirty="0" smtClean="0"/>
              <a:t>resources and provides common services for </a:t>
            </a:r>
            <a:r>
              <a:rPr lang="en-US" altLang="zh-CN" sz="2400" b="1" dirty="0" smtClean="0">
                <a:solidFill>
                  <a:srgbClr val="0000FF"/>
                </a:solidFill>
              </a:rPr>
              <a:t>computer programs</a:t>
            </a:r>
            <a:r>
              <a:rPr lang="en-US" altLang="zh-CN" sz="2400" b="1" dirty="0" smtClean="0"/>
              <a:t>.</a:t>
            </a:r>
          </a:p>
          <a:p>
            <a:endParaRPr lang="en-US" altLang="zh-CN" sz="2000" dirty="0"/>
          </a:p>
          <a:p>
            <a:pPr algn="r"/>
            <a:r>
              <a:rPr lang="en-US" altLang="zh-CN" sz="2000" i="1" dirty="0" smtClean="0"/>
              <a:t>——</a:t>
            </a:r>
            <a:r>
              <a:rPr lang="en-US" altLang="zh-CN" sz="2000" i="1" dirty="0" err="1" smtClean="0"/>
              <a:t>wikipedia</a:t>
            </a:r>
            <a:endParaRPr lang="zh-CN" altLang="en-US" sz="2000" i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61737" y="4156940"/>
            <a:ext cx="2652886" cy="176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2127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从历史发展看操作系统本质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操作系统的出现，本质上是为了应对系统复杂性</a:t>
            </a:r>
            <a:endParaRPr lang="en-US" altLang="zh-CN" dirty="0" smtClean="0"/>
          </a:p>
          <a:p>
            <a:pPr lvl="1"/>
            <a:r>
              <a:rPr lang="zh-CN" altLang="en-US" dirty="0"/>
              <a:t>硬</a:t>
            </a:r>
            <a:r>
              <a:rPr lang="zh-CN" altLang="en-US" dirty="0" smtClean="0"/>
              <a:t>件复杂性</a:t>
            </a:r>
            <a:endParaRPr lang="en-US" altLang="zh-CN" dirty="0" smtClean="0"/>
          </a:p>
          <a:p>
            <a:pPr lvl="1"/>
            <a:r>
              <a:rPr lang="zh-CN" altLang="en-US" dirty="0"/>
              <a:t>用</a:t>
            </a:r>
            <a:r>
              <a:rPr lang="zh-CN" altLang="en-US" dirty="0" smtClean="0"/>
              <a:t>户需求（应用需求）复杂性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通过引入操作系统，大大简化了用户对计算机的使用，简化了程序开发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1F1C4-6E5C-4FB4-8DA4-99C4D31E5D55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Systems Overview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EEBF-3716-487D-AE7C-1F66A971DC3D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3186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计算机系统的组成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1F1C4-6E5C-4FB4-8DA4-99C4D31E5D55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Systems Overview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EEBF-3716-487D-AE7C-1F66A971DC3D}" type="slidenum">
              <a:rPr lang="zh-CN" altLang="en-US" smtClean="0"/>
              <a:pPr/>
              <a:t>31</a:t>
            </a:fld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099" y="2432774"/>
            <a:ext cx="4969801" cy="2162345"/>
          </a:xfrm>
          <a:prstGeom prst="rect">
            <a:avLst/>
          </a:prstGeom>
        </p:spPr>
      </p:pic>
      <p:pic>
        <p:nvPicPr>
          <p:cNvPr id="8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97029" y="2642241"/>
            <a:ext cx="818561" cy="7530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09245" y="4595119"/>
            <a:ext cx="1525508" cy="1258593"/>
          </a:xfrm>
          <a:prstGeom prst="rect">
            <a:avLst/>
          </a:prstGeom>
        </p:spPr>
      </p:pic>
      <p:pic>
        <p:nvPicPr>
          <p:cNvPr id="7170" name="Picture 2" descr="http://www.yesky.com/20021107/kingston-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05660" y="2763091"/>
            <a:ext cx="842967" cy="63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pic3.nipic.com/20090519/1585980_122854093_2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202" t="12153" r="8006" b="7594"/>
          <a:stretch/>
        </p:blipFill>
        <p:spPr bwMode="auto">
          <a:xfrm>
            <a:off x="3611880" y="3505200"/>
            <a:ext cx="1040816" cy="66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pic24.nipic.com/20121010/3135123_111237428137_2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6636" b="7476"/>
          <a:stretch/>
        </p:blipFill>
        <p:spPr bwMode="auto">
          <a:xfrm>
            <a:off x="3684956" y="1429278"/>
            <a:ext cx="967740" cy="83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www.89ws.com/UploadFile/ImgPro/201392716050943671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5809" y="2084028"/>
            <a:ext cx="842645" cy="6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://img9.3lian.com/c1/vector2/18/09/04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18454" y="1846859"/>
            <a:ext cx="849630" cy="84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://news.mydrivers.com/img/20090811/04182623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326"/>
          <a:stretch/>
        </p:blipFill>
        <p:spPr bwMode="auto">
          <a:xfrm>
            <a:off x="6309307" y="1844865"/>
            <a:ext cx="895078" cy="7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31192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操作系统的主要功能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1F1C4-6E5C-4FB4-8DA4-99C4D31E5D55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Systems Overview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EEBF-3716-487D-AE7C-1F66A971DC3D}" type="slidenum">
              <a:rPr lang="zh-CN" altLang="en-US" smtClean="0"/>
              <a:pPr/>
              <a:t>32</a:t>
            </a:fld>
            <a:endParaRPr lang="zh-CN" altLang="en-US"/>
          </a:p>
        </p:txBody>
      </p:sp>
      <p:sp>
        <p:nvSpPr>
          <p:cNvPr id="8" name="Oval 7"/>
          <p:cNvSpPr/>
          <p:nvPr/>
        </p:nvSpPr>
        <p:spPr>
          <a:xfrm>
            <a:off x="3230880" y="5158740"/>
            <a:ext cx="160020" cy="16002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Oval 8"/>
          <p:cNvSpPr/>
          <p:nvPr/>
        </p:nvSpPr>
        <p:spPr>
          <a:xfrm>
            <a:off x="5326380" y="5757173"/>
            <a:ext cx="160020" cy="16002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/>
          <p:cNvSpPr/>
          <p:nvPr/>
        </p:nvSpPr>
        <p:spPr>
          <a:xfrm>
            <a:off x="5669280" y="4708860"/>
            <a:ext cx="160020" cy="16002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Oval 10"/>
          <p:cNvSpPr/>
          <p:nvPr/>
        </p:nvSpPr>
        <p:spPr>
          <a:xfrm>
            <a:off x="4213860" y="4504398"/>
            <a:ext cx="160020" cy="16002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Oval 11"/>
          <p:cNvSpPr/>
          <p:nvPr/>
        </p:nvSpPr>
        <p:spPr>
          <a:xfrm>
            <a:off x="4411980" y="3093720"/>
            <a:ext cx="160020" cy="16002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301240" y="5253990"/>
            <a:ext cx="1009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黑体" panose="02010600040101010101" pitchFamily="2" charset="-122"/>
                <a:ea typeface="华文黑体" panose="02010600040101010101" pitchFamily="2" charset="-122"/>
                <a:cs typeface="华文黑体" panose="02010600040101010101" pitchFamily="2" charset="-122"/>
              </a:rPr>
              <a:t>设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黑体" panose="02010600040101010101" pitchFamily="2" charset="-122"/>
                <a:ea typeface="华文黑体" panose="02010600040101010101" pitchFamily="2" charset="-122"/>
                <a:cs typeface="华文黑体" panose="02010600040101010101" pitchFamily="2" charset="-122"/>
              </a:rPr>
              <a:t>备管理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华文黑体" panose="02010600040101010101" pitchFamily="2" charset="-122"/>
              <a:ea typeface="华文黑体" panose="02010600040101010101" pitchFamily="2" charset="-122"/>
              <a:cs typeface="华文黑体" panose="02010600040101010101" pitchFamily="2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48300" y="5868687"/>
            <a:ext cx="1009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黑体" panose="02010600040101010101" pitchFamily="2" charset="-122"/>
                <a:ea typeface="华文黑体" panose="02010600040101010101" pitchFamily="2" charset="-122"/>
                <a:cs typeface="华文黑体" panose="02010600040101010101" pitchFamily="2" charset="-122"/>
              </a:rPr>
              <a:t>文件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黑体" panose="02010600040101010101" pitchFamily="2" charset="-122"/>
                <a:ea typeface="华文黑体" panose="02010600040101010101" pitchFamily="2" charset="-122"/>
                <a:cs typeface="华文黑体" panose="02010600040101010101" pitchFamily="2" charset="-122"/>
              </a:rPr>
              <a:t>管理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华文黑体" panose="02010600040101010101" pitchFamily="2" charset="-122"/>
              <a:ea typeface="华文黑体" panose="02010600040101010101" pitchFamily="2" charset="-122"/>
              <a:cs typeface="华文黑体" panose="02010600040101010101" pitchFamily="2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64180" y="4409708"/>
            <a:ext cx="1249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黑体" panose="02010600040101010101" pitchFamily="2" charset="-122"/>
                <a:ea typeface="华文黑体" panose="02010600040101010101" pitchFamily="2" charset="-122"/>
                <a:cs typeface="华文黑体" panose="02010600040101010101" pitchFamily="2" charset="-122"/>
              </a:rPr>
              <a:t>处理机管理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华文黑体" panose="02010600040101010101" pitchFamily="2" charset="-122"/>
              <a:ea typeface="华文黑体" panose="02010600040101010101" pitchFamily="2" charset="-122"/>
              <a:cs typeface="华文黑体" panose="02010600040101010101" pitchFamily="2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25490" y="4619593"/>
            <a:ext cx="1009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黑体" panose="02010600040101010101" pitchFamily="2" charset="-122"/>
                <a:ea typeface="华文黑体" panose="02010600040101010101" pitchFamily="2" charset="-122"/>
                <a:cs typeface="华文黑体" panose="02010600040101010101" pitchFamily="2" charset="-122"/>
              </a:rPr>
              <a:t>存储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黑体" panose="02010600040101010101" pitchFamily="2" charset="-122"/>
                <a:ea typeface="华文黑体" panose="02010600040101010101" pitchFamily="2" charset="-122"/>
                <a:cs typeface="华文黑体" panose="02010600040101010101" pitchFamily="2" charset="-122"/>
              </a:rPr>
              <a:t>管理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华文黑体" panose="02010600040101010101" pitchFamily="2" charset="-122"/>
              <a:ea typeface="华文黑体" panose="02010600040101010101" pitchFamily="2" charset="-122"/>
              <a:cs typeface="华文黑体" panose="02010600040101010101" pitchFamily="2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72000" y="2984381"/>
            <a:ext cx="1009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黑体" panose="02010600040101010101" pitchFamily="2" charset="-122"/>
                <a:ea typeface="华文黑体" panose="02010600040101010101" pitchFamily="2" charset="-122"/>
                <a:cs typeface="华文黑体" panose="02010600040101010101" pitchFamily="2" charset="-122"/>
              </a:rPr>
              <a:t>用户接口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华文黑体" panose="02010600040101010101" pitchFamily="2" charset="-122"/>
              <a:ea typeface="华文黑体" panose="02010600040101010101" pitchFamily="2" charset="-122"/>
              <a:cs typeface="华文黑体" panose="02010600040101010101" pitchFamily="2" charset="-122"/>
            </a:endParaRPr>
          </a:p>
        </p:txBody>
      </p:sp>
      <p:cxnSp>
        <p:nvCxnSpPr>
          <p:cNvPr id="19" name="Straight Arrow Connector 18"/>
          <p:cNvCxnSpPr>
            <a:stCxn id="8" idx="7"/>
            <a:endCxn id="11" idx="3"/>
          </p:cNvCxnSpPr>
          <p:nvPr/>
        </p:nvCxnSpPr>
        <p:spPr>
          <a:xfrm flipV="1">
            <a:off x="3367466" y="4640984"/>
            <a:ext cx="869828" cy="541190"/>
          </a:xfrm>
          <a:prstGeom prst="straightConnector1">
            <a:avLst/>
          </a:prstGeom>
          <a:ln w="12700">
            <a:solidFill>
              <a:schemeClr val="accent5"/>
            </a:solidFill>
            <a:prstDash val="sysDash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  <a:endCxn id="11" idx="6"/>
          </p:cNvCxnSpPr>
          <p:nvPr/>
        </p:nvCxnSpPr>
        <p:spPr>
          <a:xfrm flipH="1" flipV="1">
            <a:off x="4373880" y="4584408"/>
            <a:ext cx="1295400" cy="204462"/>
          </a:xfrm>
          <a:prstGeom prst="straightConnector1">
            <a:avLst/>
          </a:prstGeom>
          <a:ln w="12700">
            <a:solidFill>
              <a:schemeClr val="accent5"/>
            </a:solidFill>
            <a:prstDash val="sysDash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7"/>
            <a:endCxn id="10" idx="5"/>
          </p:cNvCxnSpPr>
          <p:nvPr/>
        </p:nvCxnSpPr>
        <p:spPr>
          <a:xfrm flipV="1">
            <a:off x="5462966" y="4845446"/>
            <a:ext cx="342900" cy="935161"/>
          </a:xfrm>
          <a:prstGeom prst="straightConnector1">
            <a:avLst/>
          </a:prstGeom>
          <a:ln w="12700">
            <a:solidFill>
              <a:schemeClr val="accent5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5"/>
            <a:endCxn id="9" idx="2"/>
          </p:cNvCxnSpPr>
          <p:nvPr/>
        </p:nvCxnSpPr>
        <p:spPr>
          <a:xfrm>
            <a:off x="3367466" y="5295326"/>
            <a:ext cx="1958914" cy="541857"/>
          </a:xfrm>
          <a:prstGeom prst="straightConnector1">
            <a:avLst/>
          </a:prstGeom>
          <a:ln w="12700">
            <a:solidFill>
              <a:schemeClr val="accent5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8" idx="6"/>
            <a:endCxn id="10" idx="3"/>
          </p:cNvCxnSpPr>
          <p:nvPr/>
        </p:nvCxnSpPr>
        <p:spPr>
          <a:xfrm flipV="1">
            <a:off x="3390900" y="4845446"/>
            <a:ext cx="2301814" cy="393304"/>
          </a:xfrm>
          <a:prstGeom prst="straightConnector1">
            <a:avLst/>
          </a:prstGeom>
          <a:ln w="12700">
            <a:solidFill>
              <a:schemeClr val="accent5"/>
            </a:solidFill>
            <a:prstDash val="sysDash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0"/>
            <a:endCxn id="11" idx="4"/>
          </p:cNvCxnSpPr>
          <p:nvPr/>
        </p:nvCxnSpPr>
        <p:spPr>
          <a:xfrm flipH="1" flipV="1">
            <a:off x="4293870" y="4664418"/>
            <a:ext cx="1112520" cy="1092755"/>
          </a:xfrm>
          <a:prstGeom prst="straightConnector1">
            <a:avLst/>
          </a:prstGeom>
          <a:ln w="12700">
            <a:solidFill>
              <a:schemeClr val="accent5"/>
            </a:solidFill>
            <a:prstDash val="sysDash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1" idx="0"/>
            <a:endCxn id="12" idx="4"/>
          </p:cNvCxnSpPr>
          <p:nvPr/>
        </p:nvCxnSpPr>
        <p:spPr>
          <a:xfrm flipV="1">
            <a:off x="4293870" y="3253740"/>
            <a:ext cx="198120" cy="1250658"/>
          </a:xfrm>
          <a:prstGeom prst="straightConnector1">
            <a:avLst/>
          </a:prstGeom>
          <a:ln w="12700">
            <a:solidFill>
              <a:schemeClr val="accent2"/>
            </a:solidFill>
            <a:prstDash val="sysDash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8" idx="0"/>
            <a:endCxn id="12" idx="3"/>
          </p:cNvCxnSpPr>
          <p:nvPr/>
        </p:nvCxnSpPr>
        <p:spPr>
          <a:xfrm flipV="1">
            <a:off x="3310890" y="3230306"/>
            <a:ext cx="1124524" cy="1928434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0" idx="1"/>
            <a:endCxn id="17" idx="1"/>
          </p:cNvCxnSpPr>
          <p:nvPr/>
        </p:nvCxnSpPr>
        <p:spPr>
          <a:xfrm flipH="1" flipV="1">
            <a:off x="4572000" y="3153658"/>
            <a:ext cx="1120714" cy="1578636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1"/>
            <a:endCxn id="12" idx="5"/>
          </p:cNvCxnSpPr>
          <p:nvPr/>
        </p:nvCxnSpPr>
        <p:spPr>
          <a:xfrm flipH="1" flipV="1">
            <a:off x="4548566" y="3230306"/>
            <a:ext cx="801248" cy="2550301"/>
          </a:xfrm>
          <a:prstGeom prst="straightConnector1">
            <a:avLst/>
          </a:prstGeom>
          <a:ln w="12700">
            <a:solidFill>
              <a:schemeClr val="accent2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686050" y="2607248"/>
            <a:ext cx="111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00B050"/>
                </a:solidFill>
                <a:latin typeface="华文黑体" panose="02010600040101010101" pitchFamily="2" charset="-122"/>
                <a:ea typeface="华文黑体" panose="02010600040101010101" pitchFamily="2" charset="-122"/>
                <a:cs typeface="华文黑体" panose="02010600040101010101" pitchFamily="2" charset="-122"/>
              </a:rPr>
              <a:t>操作接口</a:t>
            </a:r>
            <a:endParaRPr lang="zh-CN" altLang="en-US" sz="1600" dirty="0">
              <a:solidFill>
                <a:srgbClr val="00B050"/>
              </a:solidFill>
              <a:latin typeface="华文黑体" panose="02010600040101010101" pitchFamily="2" charset="-122"/>
              <a:ea typeface="华文黑体" panose="02010600040101010101" pitchFamily="2" charset="-122"/>
              <a:cs typeface="华文黑体" panose="02010600040101010101" pitchFamily="2" charset="-122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400962" y="2632520"/>
            <a:ext cx="111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0000FF"/>
                </a:solidFill>
                <a:latin typeface="华文黑体" panose="02010600040101010101" pitchFamily="2" charset="-122"/>
                <a:ea typeface="华文黑体" panose="02010600040101010101" pitchFamily="2" charset="-122"/>
                <a:cs typeface="华文黑体" panose="02010600040101010101" pitchFamily="2" charset="-122"/>
              </a:rPr>
              <a:t>编程</a:t>
            </a:r>
            <a:r>
              <a:rPr lang="zh-CN" altLang="en-US" sz="1600" dirty="0" smtClean="0">
                <a:solidFill>
                  <a:srgbClr val="0000FF"/>
                </a:solidFill>
                <a:latin typeface="华文黑体" panose="02010600040101010101" pitchFamily="2" charset="-122"/>
                <a:ea typeface="华文黑体" panose="02010600040101010101" pitchFamily="2" charset="-122"/>
                <a:cs typeface="华文黑体" panose="02010600040101010101" pitchFamily="2" charset="-122"/>
              </a:rPr>
              <a:t>接口</a:t>
            </a:r>
            <a:endParaRPr lang="zh-CN" altLang="en-US" sz="1600" dirty="0">
              <a:solidFill>
                <a:srgbClr val="0000FF"/>
              </a:solidFill>
              <a:latin typeface="华文黑体" panose="02010600040101010101" pitchFamily="2" charset="-122"/>
              <a:ea typeface="华文黑体" panose="02010600040101010101" pitchFamily="2" charset="-122"/>
              <a:cs typeface="华文黑体" panose="02010600040101010101" pitchFamily="2" charset="-122"/>
            </a:endParaRPr>
          </a:p>
        </p:txBody>
      </p:sp>
      <p:cxnSp>
        <p:nvCxnSpPr>
          <p:cNvPr id="55" name="Straight Arrow Connector 54"/>
          <p:cNvCxnSpPr>
            <a:stCxn id="12" idx="1"/>
            <a:endCxn id="52" idx="3"/>
          </p:cNvCxnSpPr>
          <p:nvPr/>
        </p:nvCxnSpPr>
        <p:spPr>
          <a:xfrm flipH="1" flipV="1">
            <a:off x="3802380" y="2776525"/>
            <a:ext cx="633034" cy="34062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ysDot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7" idx="1"/>
            <a:endCxn id="53" idx="1"/>
          </p:cNvCxnSpPr>
          <p:nvPr/>
        </p:nvCxnSpPr>
        <p:spPr>
          <a:xfrm flipV="1">
            <a:off x="4572000" y="2801797"/>
            <a:ext cx="828962" cy="351861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ysDot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1794797" y="1343740"/>
            <a:ext cx="2419063" cy="1219815"/>
            <a:chOff x="1794797" y="1343740"/>
            <a:chExt cx="2419063" cy="1219815"/>
          </a:xfrm>
        </p:grpSpPr>
        <p:sp>
          <p:nvSpPr>
            <p:cNvPr id="50" name="Cloud 49"/>
            <p:cNvSpPr/>
            <p:nvPr/>
          </p:nvSpPr>
          <p:spPr>
            <a:xfrm>
              <a:off x="1794797" y="1343740"/>
              <a:ext cx="2419063" cy="1219815"/>
            </a:xfrm>
            <a:prstGeom prst="cloud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黑体" panose="02010600040101010101" pitchFamily="2" charset="-122"/>
                <a:ea typeface="华文黑体" panose="02010600040101010101" pitchFamily="2" charset="-122"/>
                <a:cs typeface="华文黑体" panose="02010600040101010101" pitchFamily="2" charset="-122"/>
              </a:endParaRPr>
            </a:p>
          </p:txBody>
        </p:sp>
        <p:pic>
          <p:nvPicPr>
            <p:cNvPr id="59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51" y="1668338"/>
              <a:ext cx="936429" cy="6113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flipH="1">
              <a:off x="3028950" y="1663307"/>
              <a:ext cx="986251" cy="616407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/>
        </p:nvGrpSpPr>
        <p:grpSpPr>
          <a:xfrm>
            <a:off x="5188646" y="1304773"/>
            <a:ext cx="2419063" cy="1219815"/>
            <a:chOff x="5188646" y="1304773"/>
            <a:chExt cx="2419063" cy="1219815"/>
          </a:xfrm>
        </p:grpSpPr>
        <p:sp>
          <p:nvSpPr>
            <p:cNvPr id="51" name="Cloud 50"/>
            <p:cNvSpPr/>
            <p:nvPr/>
          </p:nvSpPr>
          <p:spPr>
            <a:xfrm>
              <a:off x="5188646" y="1304773"/>
              <a:ext cx="2419063" cy="1219815"/>
            </a:xfrm>
            <a:prstGeom prst="cloud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黑体" panose="02010600040101010101" pitchFamily="2" charset="-122"/>
                <a:ea typeface="华文黑体" panose="02010600040101010101" pitchFamily="2" charset="-122"/>
                <a:cs typeface="华文黑体" panose="02010600040101010101" pitchFamily="2" charset="-122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4742" t="6048" r="4954" b="5128"/>
            <a:stretch/>
          </p:blipFill>
          <p:spPr>
            <a:xfrm>
              <a:off x="5974477" y="1493394"/>
              <a:ext cx="966945" cy="9510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192770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1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/>
      <p:bldP spid="52" grpId="0"/>
      <p:bldP spid="5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操作系统</a:t>
            </a:r>
            <a:r>
              <a:rPr lang="zh-CN" altLang="en-US" dirty="0" smtClean="0"/>
              <a:t>的主要功能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处理机管理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lvl="1"/>
            <a:r>
              <a:rPr lang="zh-CN" altLang="en-US" dirty="0"/>
              <a:t>创建和删除用户</a:t>
            </a:r>
            <a:r>
              <a:rPr lang="en-US" altLang="zh-CN" dirty="0"/>
              <a:t>/</a:t>
            </a:r>
            <a:r>
              <a:rPr lang="zh-CN" altLang="en-US" dirty="0"/>
              <a:t>系统进程</a:t>
            </a:r>
            <a:endParaRPr lang="en-US" altLang="zh-CN" dirty="0"/>
          </a:p>
          <a:p>
            <a:pPr lvl="1"/>
            <a:r>
              <a:rPr lang="zh-CN" altLang="en-US" dirty="0"/>
              <a:t>进程的启动与停止</a:t>
            </a:r>
            <a:endParaRPr lang="en-US" altLang="zh-CN" dirty="0"/>
          </a:p>
          <a:p>
            <a:pPr lvl="1"/>
            <a:r>
              <a:rPr lang="zh-CN" altLang="en-US" dirty="0"/>
              <a:t>调度多个进程在</a:t>
            </a:r>
            <a:r>
              <a:rPr lang="en-US" altLang="zh-CN" dirty="0"/>
              <a:t>CPU</a:t>
            </a:r>
            <a:r>
              <a:rPr lang="zh-CN" altLang="en-US" dirty="0"/>
              <a:t>上执行</a:t>
            </a:r>
            <a:endParaRPr lang="en-US" altLang="zh-CN" dirty="0"/>
          </a:p>
          <a:p>
            <a:pPr lvl="1"/>
            <a:r>
              <a:rPr lang="zh-CN" altLang="en-US" dirty="0"/>
              <a:t>提供进程间通信和同步的机制</a:t>
            </a:r>
          </a:p>
          <a:p>
            <a:r>
              <a:rPr lang="zh-CN" altLang="en-US" dirty="0" smtClean="0">
                <a:solidFill>
                  <a:srgbClr val="0000FF"/>
                </a:solidFill>
              </a:rPr>
              <a:t>存储器管理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lvl="1"/>
            <a:r>
              <a:rPr lang="zh-CN" altLang="en-US" dirty="0"/>
              <a:t>存储器的分配与释放</a:t>
            </a:r>
            <a:endParaRPr lang="en-US" altLang="zh-CN" dirty="0"/>
          </a:p>
          <a:p>
            <a:pPr lvl="1"/>
            <a:r>
              <a:rPr lang="zh-CN" altLang="en-US" dirty="0"/>
              <a:t>地址映射：逻辑地址到内存物理地址映射</a:t>
            </a:r>
            <a:endParaRPr lang="en-US" altLang="zh-CN" dirty="0"/>
          </a:p>
          <a:p>
            <a:pPr lvl="1"/>
            <a:r>
              <a:rPr lang="zh-CN" altLang="en-US" dirty="0"/>
              <a:t>存储保护：保证不同程序间互不干扰、互相保密</a:t>
            </a:r>
            <a:endParaRPr lang="en-US" altLang="zh-CN" dirty="0"/>
          </a:p>
          <a:p>
            <a:pPr lvl="1"/>
            <a:r>
              <a:rPr lang="zh-CN" altLang="en-US" dirty="0"/>
              <a:t>内存扩充</a:t>
            </a:r>
            <a:r>
              <a:rPr lang="zh-CN" altLang="en-US" dirty="0" smtClean="0"/>
              <a:t>：虚拟</a:t>
            </a:r>
            <a:r>
              <a:rPr lang="zh-CN" altLang="en-US" dirty="0"/>
              <a:t>内存，扩大系统的内存</a:t>
            </a:r>
            <a:r>
              <a:rPr lang="zh-CN" altLang="en-US" dirty="0" smtClean="0"/>
              <a:t>空间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1F1C4-6E5C-4FB4-8DA4-99C4D31E5D55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Systems Overview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EEBF-3716-487D-AE7C-1F66A971DC3D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3506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操作系统的主要功能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文件管理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lvl="1"/>
            <a:r>
              <a:rPr lang="zh-CN" altLang="en-US" dirty="0"/>
              <a:t>外存空闲空间管理与分配</a:t>
            </a:r>
            <a:endParaRPr lang="en-US" altLang="zh-CN" dirty="0"/>
          </a:p>
          <a:p>
            <a:pPr lvl="1"/>
            <a:r>
              <a:rPr lang="zh-CN" altLang="en-US" dirty="0"/>
              <a:t>磁盘</a:t>
            </a:r>
            <a:r>
              <a:rPr lang="zh-CN" altLang="en-US" dirty="0" smtClean="0"/>
              <a:t>调度</a:t>
            </a:r>
            <a:endParaRPr lang="en-US" altLang="zh-CN" dirty="0"/>
          </a:p>
          <a:p>
            <a:pPr lvl="1"/>
            <a:r>
              <a:rPr lang="zh-CN" altLang="en-US" dirty="0"/>
              <a:t>文件</a:t>
            </a:r>
            <a:r>
              <a:rPr lang="en-US" altLang="zh-CN" dirty="0"/>
              <a:t>/</a:t>
            </a:r>
            <a:r>
              <a:rPr lang="zh-CN" altLang="en-US" dirty="0"/>
              <a:t>文件夹的创建与删除</a:t>
            </a:r>
            <a:endParaRPr lang="en-US" altLang="zh-CN" dirty="0"/>
          </a:p>
          <a:p>
            <a:pPr lvl="1"/>
            <a:r>
              <a:rPr lang="zh-CN" altLang="en-US" dirty="0"/>
              <a:t>目录管理：解决信息检索</a:t>
            </a:r>
            <a:r>
              <a:rPr lang="zh-CN" altLang="en-US" dirty="0" smtClean="0"/>
              <a:t>问题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文件</a:t>
            </a:r>
            <a:r>
              <a:rPr lang="zh-CN" altLang="en-US" dirty="0"/>
              <a:t>的读写管理和存取控制：解决信息安全问题</a:t>
            </a:r>
          </a:p>
          <a:p>
            <a:pPr lvl="1"/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1F1C4-6E5C-4FB4-8DA4-99C4D31E5D55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Systems Overview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EEBF-3716-487D-AE7C-1F66A971DC3D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42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操作系统功能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FF"/>
                </a:solidFill>
              </a:rPr>
              <a:t>设备管理</a:t>
            </a:r>
            <a:endParaRPr lang="en-US" altLang="zh-CN" dirty="0">
              <a:solidFill>
                <a:srgbClr val="0000FF"/>
              </a:solidFill>
            </a:endParaRPr>
          </a:p>
          <a:p>
            <a:pPr lvl="1"/>
            <a:r>
              <a:rPr lang="zh-CN" altLang="en-US" dirty="0"/>
              <a:t>设备操作：利用设备驱动程序完成对设备的操作</a:t>
            </a:r>
            <a:endParaRPr lang="en-US" altLang="zh-CN" dirty="0"/>
          </a:p>
          <a:p>
            <a:pPr lvl="1"/>
            <a:r>
              <a:rPr lang="zh-CN" altLang="en-US" dirty="0"/>
              <a:t>设备独立性：提供统一的</a:t>
            </a:r>
            <a:r>
              <a:rPr lang="en-US" altLang="zh-CN" dirty="0"/>
              <a:t>I/O</a:t>
            </a:r>
            <a:r>
              <a:rPr lang="zh-CN" altLang="en-US" dirty="0"/>
              <a:t>设备接口，使应用程序独立于物理设备，提高可适应性；在同样的接口和操作下完成不同的内容</a:t>
            </a:r>
          </a:p>
          <a:p>
            <a:pPr lvl="1"/>
            <a:r>
              <a:rPr lang="zh-CN" altLang="en-US" dirty="0"/>
              <a:t>设备分配与回收：在多用户间共享</a:t>
            </a:r>
            <a:r>
              <a:rPr lang="en-US" altLang="zh-CN" dirty="0"/>
              <a:t>I/O</a:t>
            </a:r>
            <a:r>
              <a:rPr lang="zh-CN" altLang="en-US" dirty="0"/>
              <a:t>设备资源</a:t>
            </a:r>
          </a:p>
          <a:p>
            <a:pPr lvl="1"/>
            <a:r>
              <a:rPr lang="zh-CN" altLang="en-US" dirty="0"/>
              <a:t>缓冲区管理：匹配</a:t>
            </a:r>
            <a:r>
              <a:rPr lang="en-US" altLang="zh-CN" dirty="0"/>
              <a:t>CPU</a:t>
            </a:r>
            <a:r>
              <a:rPr lang="zh-CN" altLang="en-US" dirty="0"/>
              <a:t>和外设的速度，提高两者的利用率。主机与外设</a:t>
            </a:r>
            <a:r>
              <a:rPr lang="zh-CN" altLang="en-US" dirty="0" smtClean="0"/>
              <a:t>并行</a:t>
            </a:r>
            <a:endParaRPr lang="en-US" altLang="zh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1F1C4-6E5C-4FB4-8DA4-99C4D31E5D55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Systems Overview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EEBF-3716-487D-AE7C-1F66A971DC3D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1912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用户接口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本质：用户与操作系统“沟通”的通道</a:t>
            </a:r>
            <a:endParaRPr lang="en-US" altLang="zh-CN" dirty="0"/>
          </a:p>
          <a:p>
            <a:pPr lvl="1"/>
            <a:r>
              <a:rPr lang="zh-CN" altLang="en-US" dirty="0"/>
              <a:t>用户需要将自己的意图正确方便的传达给操作系统</a:t>
            </a:r>
            <a:endParaRPr lang="en-US" altLang="zh-CN" dirty="0"/>
          </a:p>
          <a:p>
            <a:pPr lvl="1"/>
            <a:r>
              <a:rPr lang="zh-CN" altLang="en-US" dirty="0"/>
              <a:t>操作系统将结果呈现给用户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根据用户类型的不同，用户接口的定义亦不同</a:t>
            </a:r>
            <a:endParaRPr lang="en-US" altLang="zh-CN" dirty="0"/>
          </a:p>
          <a:p>
            <a:pPr lvl="1"/>
            <a:r>
              <a:rPr lang="zh-CN" altLang="en-US" dirty="0"/>
              <a:t>普通用户（</a:t>
            </a:r>
            <a:r>
              <a:rPr lang="zh-CN" altLang="en-US" dirty="0">
                <a:solidFill>
                  <a:srgbClr val="0000FF"/>
                </a:solidFill>
              </a:rPr>
              <a:t>操作级接口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如何使用操作系统已经提供的功能</a:t>
            </a:r>
            <a:endParaRPr lang="en-US" altLang="zh-CN" dirty="0"/>
          </a:p>
          <a:p>
            <a:pPr lvl="2"/>
            <a:r>
              <a:rPr lang="zh-CN" altLang="en-US" dirty="0"/>
              <a:t>重点是信息的呈现形式，便于使用</a:t>
            </a:r>
            <a:endParaRPr lang="en-US" altLang="zh-CN" dirty="0"/>
          </a:p>
          <a:p>
            <a:pPr lvl="1"/>
            <a:r>
              <a:rPr lang="zh-CN" altLang="en-US" dirty="0"/>
              <a:t>程序开发人员（</a:t>
            </a:r>
            <a:r>
              <a:rPr lang="zh-CN" altLang="en-US" dirty="0">
                <a:solidFill>
                  <a:srgbClr val="0000FF"/>
                </a:solidFill>
              </a:rPr>
              <a:t>程序级接口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如何在编程过程中，使用操作系统提供的功能</a:t>
            </a:r>
            <a:endParaRPr lang="en-US" altLang="zh-CN" dirty="0"/>
          </a:p>
          <a:p>
            <a:pPr lvl="2"/>
            <a:r>
              <a:rPr lang="zh-CN" altLang="en-US" dirty="0"/>
              <a:t>系统调用（</a:t>
            </a:r>
            <a:r>
              <a:rPr lang="en-US" altLang="zh-CN" dirty="0"/>
              <a:t>System Call</a:t>
            </a:r>
            <a:r>
              <a:rPr lang="zh-CN" altLang="en-US" dirty="0"/>
              <a:t>）、库函数（</a:t>
            </a:r>
            <a:r>
              <a:rPr lang="en-US" altLang="zh-CN" dirty="0"/>
              <a:t>Library</a:t>
            </a:r>
            <a:r>
              <a:rPr lang="zh-CN" altLang="en-US" dirty="0" smtClean="0"/>
              <a:t>）</a:t>
            </a:r>
            <a:endParaRPr lang="en-US" altLang="zh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1F1C4-6E5C-4FB4-8DA4-99C4D31E5D55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Systems Overview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EEBF-3716-487D-AE7C-1F66A971DC3D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8228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操作级接口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UNIX</a:t>
            </a:r>
            <a:r>
              <a:rPr lang="zh-CN" altLang="en-US" dirty="0" smtClean="0"/>
              <a:t>，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操作系统中盛行</a:t>
            </a:r>
            <a:endParaRPr lang="en-US" altLang="zh-CN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1F1C4-6E5C-4FB4-8DA4-99C4D31E5D55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Systems Overview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EEBF-3716-487D-AE7C-1F66A971DC3D}" type="slidenum">
              <a:rPr lang="zh-CN" altLang="en-US" smtClean="0"/>
              <a:pPr/>
              <a:t>37</a:t>
            </a:fld>
            <a:endParaRPr lang="zh-CN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10034" y="2224654"/>
            <a:ext cx="5723931" cy="3737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73108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操作级接口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命令与命令解释器</a:t>
            </a:r>
            <a:endParaRPr lang="en-US" altLang="zh-CN" dirty="0"/>
          </a:p>
          <a:p>
            <a:pPr lvl="1"/>
            <a:r>
              <a:rPr lang="zh-CN" altLang="en-US" dirty="0"/>
              <a:t>用户通过命令行界面输入的叫做“命令”</a:t>
            </a:r>
            <a:endParaRPr lang="en-US" altLang="zh-CN" dirty="0"/>
          </a:p>
          <a:p>
            <a:pPr lvl="1"/>
            <a:r>
              <a:rPr lang="zh-CN" altLang="en-US" dirty="0"/>
              <a:t>“命令”通过“命令解释器（</a:t>
            </a:r>
            <a:r>
              <a:rPr lang="en-US" altLang="zh-CN" dirty="0"/>
              <a:t>Command Interpreter</a:t>
            </a:r>
            <a:r>
              <a:rPr lang="zh-CN" altLang="en-US" dirty="0"/>
              <a:t>）”得以最终执行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命令解释器</a:t>
            </a:r>
            <a:endParaRPr lang="en-US" altLang="zh-CN" dirty="0"/>
          </a:p>
          <a:p>
            <a:pPr lvl="1"/>
            <a:r>
              <a:rPr lang="zh-CN" altLang="en-US" dirty="0"/>
              <a:t>区分“命令的识别”和“命令的执行”</a:t>
            </a:r>
            <a:endParaRPr lang="en-US" altLang="zh-CN" dirty="0"/>
          </a:p>
          <a:p>
            <a:pPr lvl="2"/>
            <a:r>
              <a:rPr lang="zh-CN" altLang="en-US" dirty="0"/>
              <a:t>一般命令解释器</a:t>
            </a:r>
            <a:endParaRPr lang="en-US" altLang="zh-CN" dirty="0"/>
          </a:p>
          <a:p>
            <a:pPr lvl="2"/>
            <a:r>
              <a:rPr lang="en-US" altLang="zh-CN" dirty="0" smtClean="0"/>
              <a:t>Shell</a:t>
            </a:r>
            <a:endParaRPr lang="en-US" altLang="zh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1F1C4-6E5C-4FB4-8DA4-99C4D31E5D55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Systems Overview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EEBF-3716-487D-AE7C-1F66A971DC3D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7628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操作级接口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一般命令解释器</a:t>
            </a:r>
            <a:endParaRPr lang="en-US" altLang="zh-CN" dirty="0"/>
          </a:p>
          <a:p>
            <a:pPr lvl="1"/>
            <a:r>
              <a:rPr lang="zh-CN" altLang="en-US" dirty="0"/>
              <a:t>解释器既识别命令，也执行命令</a:t>
            </a:r>
            <a:endParaRPr lang="en-US" altLang="zh-CN" dirty="0"/>
          </a:p>
          <a:p>
            <a:pPr lvl="1"/>
            <a:r>
              <a:rPr lang="zh-CN" altLang="en-US" dirty="0"/>
              <a:t>解释器对命令的执行，体现为调用“系统调用”</a:t>
            </a:r>
            <a:endParaRPr lang="en-US" altLang="zh-CN" dirty="0"/>
          </a:p>
          <a:p>
            <a:pPr lvl="1"/>
            <a:r>
              <a:rPr lang="zh-CN" altLang="en-US" dirty="0"/>
              <a:t>支持的命令越多，解释器软件就越庞大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Shell</a:t>
            </a:r>
          </a:p>
          <a:p>
            <a:pPr lvl="1"/>
            <a:r>
              <a:rPr lang="zh-CN" altLang="en-US" dirty="0"/>
              <a:t>仅识别命令，不执行命令</a:t>
            </a:r>
            <a:endParaRPr lang="en-US" altLang="zh-CN" dirty="0"/>
          </a:p>
          <a:p>
            <a:pPr lvl="1"/>
            <a:r>
              <a:rPr lang="zh-CN" altLang="en-US" dirty="0"/>
              <a:t>对命令的执行，是通过调用其它“系统程序”来完成的</a:t>
            </a:r>
            <a:endParaRPr lang="en-US" altLang="zh-CN" dirty="0"/>
          </a:p>
          <a:p>
            <a:pPr lvl="1"/>
            <a:r>
              <a:rPr lang="zh-CN" altLang="en-US" dirty="0"/>
              <a:t>常用于</a:t>
            </a:r>
            <a:r>
              <a:rPr lang="en-US" altLang="zh-CN" dirty="0"/>
              <a:t>Linux/Unix</a:t>
            </a:r>
            <a:r>
              <a:rPr lang="zh-CN" altLang="en-US" dirty="0" smtClean="0"/>
              <a:t>操作系统</a:t>
            </a:r>
            <a:endParaRPr lang="en-US" altLang="zh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1F1C4-6E5C-4FB4-8DA4-99C4D31E5D55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Systems Overview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EEBF-3716-487D-AE7C-1F66A971DC3D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6423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操</a:t>
            </a:r>
            <a:r>
              <a:rPr lang="zh-CN" altLang="en-US" dirty="0" smtClean="0"/>
              <a:t>作系统在计算机中的位置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2AA8B-92B0-41C3-B6D1-B1974990B052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Systems Overview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EEBF-3716-487D-AE7C-1F66A971DC3D}" type="slidenum">
              <a:rPr lang="zh-CN" altLang="en-US" smtClean="0"/>
              <a:pPr/>
              <a:t>4</a:t>
            </a:fld>
            <a:endParaRPr lang="zh-CN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1555019" y="1974256"/>
            <a:ext cx="6034501" cy="3407084"/>
            <a:chOff x="1555019" y="2027596"/>
            <a:chExt cx="6034501" cy="340708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5019" y="2027596"/>
              <a:ext cx="6034501" cy="3407084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101340" y="4114800"/>
              <a:ext cx="3154680" cy="601980"/>
            </a:xfrm>
            <a:prstGeom prst="rect">
              <a:avLst/>
            </a:prstGeom>
            <a:solidFill>
              <a:srgbClr val="FF3300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108556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操作级接口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图形用户接口（</a:t>
            </a:r>
            <a:r>
              <a:rPr lang="en-US" altLang="zh-CN" dirty="0"/>
              <a:t>Graphical User Interface, GUI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桌面，图标，文件夹等等</a:t>
            </a:r>
            <a:endParaRPr lang="en-US" altLang="zh-CN" dirty="0"/>
          </a:p>
          <a:p>
            <a:pPr lvl="1"/>
            <a:r>
              <a:rPr lang="zh-CN" altLang="en-US" dirty="0"/>
              <a:t>高性能显示设备，鼠标</a:t>
            </a:r>
            <a:r>
              <a:rPr lang="zh-CN" altLang="en-US" dirty="0" smtClean="0"/>
              <a:t>等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1F1C4-6E5C-4FB4-8DA4-99C4D31E5D55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Systems Overview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EEBF-3716-487D-AE7C-1F66A971DC3D}" type="slidenum">
              <a:rPr lang="zh-CN" altLang="en-US" smtClean="0"/>
              <a:pPr/>
              <a:t>40</a:t>
            </a:fld>
            <a:endParaRPr lang="zh-CN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77381" y="2991926"/>
            <a:ext cx="5189238" cy="3243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6785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操作级接口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图形用户接口（</a:t>
            </a:r>
            <a:r>
              <a:rPr lang="en-US" altLang="zh-CN" dirty="0"/>
              <a:t>Graphical User Interface, GUI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移动设备：触控输入、辅助设备</a:t>
            </a:r>
          </a:p>
          <a:p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1F1C4-6E5C-4FB4-8DA4-99C4D31E5D55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Systems Overview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EEBF-3716-487D-AE7C-1F66A971DC3D}" type="slidenum">
              <a:rPr lang="zh-CN" altLang="en-US" smtClean="0"/>
              <a:pPr/>
              <a:t>41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37904"/>
          <a:stretch/>
        </p:blipFill>
        <p:spPr>
          <a:xfrm>
            <a:off x="1029397" y="3210034"/>
            <a:ext cx="4274123" cy="235474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4629" r="33077"/>
          <a:stretch/>
        </p:blipFill>
        <p:spPr>
          <a:xfrm>
            <a:off x="6138258" y="2549767"/>
            <a:ext cx="1894456" cy="36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4568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操作级接口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Augmented Reality </a:t>
            </a:r>
            <a:r>
              <a:rPr lang="zh-CN" altLang="en-US" dirty="0" smtClean="0"/>
              <a:t>（增强现实）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1F1C4-6E5C-4FB4-8DA4-99C4D31E5D55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Systems Overview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EEBF-3716-487D-AE7C-1F66A971DC3D}" type="slidenum">
              <a:rPr lang="zh-CN" altLang="en-US" smtClean="0"/>
              <a:pPr/>
              <a:t>42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36809" y="2150797"/>
            <a:ext cx="4270381" cy="391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7207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操作级接口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Augmented </a:t>
            </a:r>
            <a:r>
              <a:rPr lang="en-US" altLang="zh-CN" dirty="0" smtClean="0"/>
              <a:t>Reality</a:t>
            </a:r>
            <a:r>
              <a:rPr lang="zh-CN" altLang="en-US" dirty="0" smtClean="0"/>
              <a:t>（增强现实）</a:t>
            </a:r>
          </a:p>
          <a:p>
            <a:pPr>
              <a:buNone/>
            </a:pP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1F1C4-6E5C-4FB4-8DA4-99C4D31E5D55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Systems Overview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EEBF-3716-487D-AE7C-1F66A971DC3D}" type="slidenum">
              <a:rPr lang="zh-CN" altLang="en-US" smtClean="0"/>
              <a:pPr/>
              <a:t>43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09262" y="2066192"/>
            <a:ext cx="5712198" cy="380120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809262" y="5498068"/>
            <a:ext cx="1153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Scott Kelly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9143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操作</a:t>
            </a:r>
            <a:r>
              <a:rPr lang="zh-CN" altLang="en-US" dirty="0" smtClean="0"/>
              <a:t>级接口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操作级接口的选择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普通用户基本上都会选择</a:t>
            </a:r>
            <a:r>
              <a:rPr lang="en-US" altLang="zh-CN" dirty="0"/>
              <a:t>GUI</a:t>
            </a:r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系统管理员往往选择命令行接口</a:t>
            </a:r>
            <a:endParaRPr lang="en-US" altLang="zh-CN" dirty="0"/>
          </a:p>
          <a:p>
            <a:pPr lvl="2"/>
            <a:r>
              <a:rPr lang="zh-CN" altLang="en-US" dirty="0"/>
              <a:t>虽然学习过程难度大，一旦熟练，效率很高</a:t>
            </a:r>
            <a:endParaRPr lang="en-US" altLang="zh-CN" dirty="0"/>
          </a:p>
          <a:p>
            <a:pPr lvl="2"/>
            <a:r>
              <a:rPr lang="en-US" altLang="zh-CN" dirty="0"/>
              <a:t>GUI</a:t>
            </a:r>
            <a:r>
              <a:rPr lang="zh-CN" altLang="en-US" dirty="0"/>
              <a:t>通常不能支持全部的操作系统功能</a:t>
            </a:r>
            <a:endParaRPr lang="en-US" altLang="zh-CN" dirty="0"/>
          </a:p>
          <a:p>
            <a:pPr lvl="2"/>
            <a:r>
              <a:rPr lang="zh-CN" altLang="en-US" dirty="0"/>
              <a:t>通过</a:t>
            </a:r>
            <a:r>
              <a:rPr lang="en-US" altLang="zh-CN" dirty="0"/>
              <a:t>Shell script</a:t>
            </a:r>
            <a:r>
              <a:rPr lang="zh-CN" altLang="en-US" dirty="0"/>
              <a:t>，可以在命令行接口，编写极为复杂的</a:t>
            </a:r>
            <a:r>
              <a:rPr lang="zh-CN" altLang="en-US" dirty="0" smtClean="0"/>
              <a:t>操作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1F1C4-6E5C-4FB4-8DA4-99C4D31E5D55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Systems Overview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EEBF-3716-487D-AE7C-1F66A971DC3D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8379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</a:t>
            </a:r>
            <a:r>
              <a:rPr lang="zh-CN" altLang="en-US" dirty="0" smtClean="0"/>
              <a:t>级接口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应用软件也是需要使用操作系统所提供的功能的，如何在程序中实现这一目的？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0000FF"/>
                </a:solidFill>
              </a:rPr>
              <a:t>系统调用（</a:t>
            </a:r>
            <a:r>
              <a:rPr lang="en-US" altLang="zh-CN" dirty="0">
                <a:solidFill>
                  <a:srgbClr val="0000FF"/>
                </a:solidFill>
              </a:rPr>
              <a:t>System Call</a:t>
            </a:r>
            <a:r>
              <a:rPr lang="zh-CN" altLang="en-US" dirty="0">
                <a:solidFill>
                  <a:srgbClr val="0000FF"/>
                </a:solidFill>
              </a:rPr>
              <a:t>）</a:t>
            </a:r>
            <a:endParaRPr lang="en-US" altLang="zh-CN" dirty="0">
              <a:solidFill>
                <a:srgbClr val="0000FF"/>
              </a:solidFill>
            </a:endParaRPr>
          </a:p>
          <a:p>
            <a:pPr lvl="1"/>
            <a:r>
              <a:rPr lang="zh-CN" altLang="en-US" dirty="0"/>
              <a:t>在操作系统发行之时，由操作系统开发者提供</a:t>
            </a:r>
            <a:endParaRPr lang="en-US" altLang="zh-CN" dirty="0"/>
          </a:p>
          <a:p>
            <a:pPr lvl="1"/>
            <a:r>
              <a:rPr lang="zh-CN" altLang="en-US" dirty="0"/>
              <a:t>本质上是一种特殊的“程序调用”</a:t>
            </a:r>
            <a:r>
              <a:rPr lang="zh-CN" altLang="en-US" dirty="0" smtClean="0"/>
              <a:t>接口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1F1C4-6E5C-4FB4-8DA4-99C4D31E5D55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Systems Overview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EEBF-3716-487D-AE7C-1F66A971DC3D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6882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程序级接口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应用程序接口（</a:t>
            </a:r>
            <a:r>
              <a:rPr lang="en-US" altLang="zh-CN" dirty="0"/>
              <a:t>Application Programming Interface, API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程序级接口，在编程中使用</a:t>
            </a:r>
            <a:endParaRPr lang="en-US" altLang="zh-CN" dirty="0"/>
          </a:p>
          <a:p>
            <a:pPr lvl="1"/>
            <a:r>
              <a:rPr lang="en-US" altLang="zh-CN" dirty="0"/>
              <a:t>Windows API, POSIX API in Unix, JAVA API</a:t>
            </a:r>
          </a:p>
          <a:p>
            <a:pPr lvl="1"/>
            <a:r>
              <a:rPr lang="zh-CN" altLang="en-US" dirty="0"/>
              <a:t>终端编程者使用</a:t>
            </a:r>
            <a:r>
              <a:rPr lang="en-US" altLang="zh-CN" dirty="0"/>
              <a:t>API</a:t>
            </a:r>
            <a:r>
              <a:rPr lang="zh-CN" altLang="en-US" dirty="0"/>
              <a:t>，提供</a:t>
            </a:r>
            <a:r>
              <a:rPr lang="en-US" altLang="zh-CN" dirty="0"/>
              <a:t>API</a:t>
            </a:r>
            <a:r>
              <a:rPr lang="zh-CN" altLang="en-US" dirty="0"/>
              <a:t>的开发者在</a:t>
            </a:r>
            <a:r>
              <a:rPr lang="en-US" altLang="zh-CN" dirty="0"/>
              <a:t>API</a:t>
            </a:r>
            <a:r>
              <a:rPr lang="zh-CN" altLang="en-US" dirty="0"/>
              <a:t>的具体实现中调用“操作系统调用”</a:t>
            </a:r>
            <a:endParaRPr lang="en-US" altLang="zh-CN" dirty="0"/>
          </a:p>
          <a:p>
            <a:pPr lvl="1"/>
            <a:r>
              <a:rPr lang="zh-CN" altLang="en-US" dirty="0"/>
              <a:t>可以带参数，可以有返回值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1F1C4-6E5C-4FB4-8DA4-99C4D31E5D55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Systems Overview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EEBF-3716-487D-AE7C-1F66A971DC3D}" type="slidenum">
              <a:rPr lang="zh-CN" altLang="en-US" smtClean="0"/>
              <a:pPr/>
              <a:t>46</a:t>
            </a:fld>
            <a:endParaRPr lang="zh-CN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376"/>
          <a:stretch/>
        </p:blipFill>
        <p:spPr bwMode="auto">
          <a:xfrm>
            <a:off x="1676400" y="4414367"/>
            <a:ext cx="5769429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17430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程序级接口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程序</a:t>
            </a:r>
            <a:r>
              <a:rPr lang="en-US" altLang="zh-CN" dirty="0"/>
              <a:t>API</a:t>
            </a:r>
            <a:r>
              <a:rPr lang="zh-CN" altLang="en-US" dirty="0"/>
              <a:t>与操作系统调用之间的关系</a:t>
            </a:r>
          </a:p>
          <a:p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1F1C4-6E5C-4FB4-8DA4-99C4D31E5D55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Systems Overview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EEBF-3716-487D-AE7C-1F66A971DC3D}" type="slidenum">
              <a:rPr lang="zh-CN" altLang="en-US" smtClean="0"/>
              <a:pPr/>
              <a:t>47</a:t>
            </a:fld>
            <a:endParaRPr lang="zh-CN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92363" y="2129718"/>
            <a:ext cx="3559274" cy="3862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12042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程序级接口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常见操作系统调用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1F1C4-6E5C-4FB4-8DA4-99C4D31E5D55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Systems Overview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EEBF-3716-487D-AE7C-1F66A971DC3D}" type="slidenum">
              <a:rPr lang="zh-CN" altLang="en-US" smtClean="0"/>
              <a:pPr/>
              <a:t>48</a:t>
            </a:fld>
            <a:endParaRPr lang="zh-CN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060848"/>
            <a:ext cx="4487007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9377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操作系统的设计目标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可靠性（</a:t>
            </a:r>
            <a:r>
              <a:rPr lang="en-US" altLang="zh-CN" dirty="0" err="1" smtClean="0">
                <a:solidFill>
                  <a:srgbClr val="FF0000"/>
                </a:solidFill>
              </a:rPr>
              <a:t>Reliablity</a:t>
            </a:r>
            <a:r>
              <a:rPr lang="zh-CN" altLang="en-US" dirty="0" smtClean="0">
                <a:solidFill>
                  <a:srgbClr val="FF0000"/>
                </a:solidFill>
              </a:rPr>
              <a:t>）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FF"/>
                </a:solidFill>
              </a:rPr>
              <a:t>Do exactly what is designed to</a:t>
            </a:r>
          </a:p>
          <a:p>
            <a:pPr lvl="1"/>
            <a:r>
              <a:rPr lang="zh-CN" altLang="en-US" dirty="0" smtClean="0"/>
              <a:t>主要挑战：系统状态空间太大，软件测试无法覆盖所有可能，给恶意软件以可乘之机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操作系统补丁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可用性（</a:t>
            </a:r>
            <a:r>
              <a:rPr lang="en-US" altLang="zh-CN" dirty="0" smtClean="0">
                <a:solidFill>
                  <a:srgbClr val="FF0000"/>
                </a:solidFill>
              </a:rPr>
              <a:t>Availability</a:t>
            </a:r>
            <a:r>
              <a:rPr lang="zh-CN" altLang="en-US" dirty="0" smtClean="0">
                <a:solidFill>
                  <a:srgbClr val="FF0000"/>
                </a:solidFill>
              </a:rPr>
              <a:t>）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>
                <a:solidFill>
                  <a:srgbClr val="0000FF"/>
                </a:solidFill>
              </a:rPr>
              <a:t>系统百分之多少的时间里是可用的</a:t>
            </a:r>
            <a:r>
              <a:rPr lang="zh-CN" altLang="en-US" dirty="0" smtClean="0"/>
              <a:t>（</a:t>
            </a:r>
            <a:r>
              <a:rPr lang="en-US" altLang="zh-CN" dirty="0" smtClean="0"/>
              <a:t>MTTF</a:t>
            </a:r>
            <a:r>
              <a:rPr lang="zh-CN" altLang="en-US" dirty="0" smtClean="0"/>
              <a:t>，</a:t>
            </a:r>
            <a:r>
              <a:rPr lang="en-US" altLang="zh-CN" dirty="0" smtClean="0"/>
              <a:t>MTTR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经常出错，还丢失用户数据：不可靠，不可用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经常出错，但从不丢失数据，从不受到攻击：可靠，不可用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会被破坏，但能持续运行：不可靠，可用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CF21A-ABB2-4AFE-A728-0C73B5A55E5E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Systems Overview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EEBF-3716-487D-AE7C-1F66A971DC3D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5185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操作系统举例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0EEBB-8932-44EB-993E-A5707880F0BC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Systems Overview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EEBF-3716-487D-AE7C-1F66A971DC3D}" type="slidenum">
              <a:rPr lang="zh-CN" altLang="en-US" smtClean="0"/>
              <a:pPr/>
              <a:t>5</a:t>
            </a:fld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88224" y="2362009"/>
            <a:ext cx="1630279" cy="15487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65562" y="4461288"/>
            <a:ext cx="1295180" cy="12951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2842213"/>
            <a:ext cx="2601144" cy="1101151"/>
          </a:xfrm>
          <a:prstGeom prst="rect">
            <a:avLst/>
          </a:prstGeom>
        </p:spPr>
      </p:pic>
      <p:pic>
        <p:nvPicPr>
          <p:cNvPr id="1026" name="Picture 2" descr="http://www.51wp.com/uploads/allimg/150205/1_150205092353_1_li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42857" y="1381610"/>
            <a:ext cx="2415074" cy="135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g00.hc360.com/ec/201509/20150916112109953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44633" y="4358445"/>
            <a:ext cx="2058708" cy="150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55413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操作系统的设计目标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安全性（</a:t>
            </a:r>
            <a:r>
              <a:rPr lang="en-US" altLang="zh-CN" dirty="0" smtClean="0">
                <a:solidFill>
                  <a:srgbClr val="FF0000"/>
                </a:solidFill>
              </a:rPr>
              <a:t>Security</a:t>
            </a:r>
            <a:r>
              <a:rPr lang="zh-CN" altLang="en-US" dirty="0" smtClean="0">
                <a:solidFill>
                  <a:srgbClr val="FF0000"/>
                </a:solidFill>
              </a:rPr>
              <a:t>）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>
                <a:solidFill>
                  <a:srgbClr val="0000FF"/>
                </a:solidFill>
              </a:rPr>
              <a:t>安全性：不会被恶意攻击所破坏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lvl="1"/>
            <a:r>
              <a:rPr lang="zh-CN" altLang="en-US" dirty="0">
                <a:solidFill>
                  <a:srgbClr val="0000FF"/>
                </a:solidFill>
              </a:rPr>
              <a:t>隐私</a:t>
            </a:r>
            <a:r>
              <a:rPr lang="zh-CN" altLang="en-US" dirty="0" smtClean="0">
                <a:solidFill>
                  <a:srgbClr val="0000FF"/>
                </a:solidFill>
              </a:rPr>
              <a:t>性：数据仅被有权限的用户访问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lvl="1"/>
            <a:r>
              <a:rPr lang="zh-CN" altLang="en-US" dirty="0" smtClean="0">
                <a:solidFill>
                  <a:srgbClr val="0000FF"/>
                </a:solidFill>
              </a:rPr>
              <a:t>可靠性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典型措施：错误隔离（</a:t>
            </a:r>
            <a:r>
              <a:rPr lang="en-US" altLang="zh-CN" dirty="0" smtClean="0"/>
              <a:t>Fault Isolation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主要挑战：共享与隔离之间的矛盾与权衡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CF21A-ABB2-4AFE-A728-0C73B5A55E5E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Systems Overview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EEBF-3716-487D-AE7C-1F66A971DC3D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6419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操作系统的设计目标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可移植性（</a:t>
            </a:r>
            <a:r>
              <a:rPr lang="en-US" altLang="zh-CN" dirty="0" smtClean="0">
                <a:solidFill>
                  <a:srgbClr val="FF0000"/>
                </a:solidFill>
              </a:rPr>
              <a:t>Portability</a:t>
            </a:r>
            <a:r>
              <a:rPr lang="zh-CN" altLang="en-US" dirty="0" smtClean="0">
                <a:solidFill>
                  <a:srgbClr val="FF0000"/>
                </a:solidFill>
              </a:rPr>
              <a:t>）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一</a:t>
            </a:r>
            <a:r>
              <a:rPr lang="zh-CN" altLang="en-US" dirty="0" smtClean="0"/>
              <a:t>次编写，到处运行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手机上网：</a:t>
            </a:r>
            <a:r>
              <a:rPr lang="en-US" altLang="zh-CN" dirty="0" err="1" smtClean="0"/>
              <a:t>WiFi</a:t>
            </a:r>
            <a:r>
              <a:rPr lang="zh-CN" altLang="en-US" dirty="0" smtClean="0"/>
              <a:t>，蓝牙，</a:t>
            </a:r>
            <a:r>
              <a:rPr lang="en-US" altLang="zh-CN" dirty="0" smtClean="0"/>
              <a:t>GPRS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……</a:t>
            </a:r>
          </a:p>
          <a:p>
            <a:pPr lvl="1"/>
            <a:endParaRPr lang="en-US" altLang="zh-CN" dirty="0"/>
          </a:p>
          <a:p>
            <a:pPr lvl="1"/>
            <a:r>
              <a:rPr lang="zh-CN" altLang="en-US" dirty="0" smtClean="0"/>
              <a:t>操作系统自身的设计也需要可移植性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主要考虑是工程量太大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dirty="0" smtClean="0"/>
              <a:t>“主要功能”与“硬件抽象”分离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CF21A-ABB2-4AFE-A728-0C73B5A55E5E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Systems Overview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EEBF-3716-487D-AE7C-1F66A971DC3D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3512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操作系统的设计目标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性能（</a:t>
            </a:r>
            <a:r>
              <a:rPr lang="en-US" altLang="zh-CN" dirty="0" smtClean="0"/>
              <a:t>Performance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通过效率、</a:t>
            </a:r>
            <a:r>
              <a:rPr lang="en-US" altLang="zh-CN" dirty="0" smtClean="0"/>
              <a:t>Overhead</a:t>
            </a:r>
            <a:r>
              <a:rPr lang="zh-CN" altLang="en-US" dirty="0" smtClean="0"/>
              <a:t>来衡量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Overhead</a:t>
            </a:r>
            <a:r>
              <a:rPr lang="zh-CN" altLang="en-US" dirty="0" smtClean="0"/>
              <a:t>：操作系统在实现抽象过程中带来的额外开销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操作系统的资源仲裁机制与策略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延迟：一个任务（</a:t>
            </a:r>
            <a:r>
              <a:rPr lang="zh-CN" altLang="en-US" dirty="0" smtClean="0">
                <a:solidFill>
                  <a:srgbClr val="FF0000"/>
                </a:solidFill>
              </a:rPr>
              <a:t>个体</a:t>
            </a:r>
            <a:r>
              <a:rPr lang="zh-CN" altLang="en-US" dirty="0" smtClean="0"/>
              <a:t>）从开始到结束所用的时间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吞吐率：系统单位时间内能够处理的工作总量（</a:t>
            </a:r>
            <a:r>
              <a:rPr lang="zh-CN" altLang="en-US" dirty="0" smtClean="0">
                <a:solidFill>
                  <a:srgbClr val="FF0000"/>
                </a:solidFill>
              </a:rPr>
              <a:t>整体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小延迟与大吞吐率有正向关系，但并非一定如此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CF21A-ABB2-4AFE-A728-0C73B5A55E5E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Systems Overview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EEBF-3716-487D-AE7C-1F66A971DC3D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69807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操作系统的设计目标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在实际设计中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必须综合满足上面的各类要求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但是，这些要求之间通常是矛盾的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如，提高可移植性可能破坏安全性与可靠性，提高性能可能造成系统复杂、可靠性低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如何</a:t>
            </a:r>
            <a:r>
              <a:rPr lang="zh-CN" altLang="en-US" smtClean="0"/>
              <a:t>选择？ </a:t>
            </a:r>
            <a:r>
              <a:rPr lang="en-US" altLang="zh-CN" smtClean="0">
                <a:sym typeface="Wingdings" panose="05000000000000000000" pitchFamily="2" charset="2"/>
              </a:rPr>
              <a:t> </a:t>
            </a:r>
            <a:r>
              <a:rPr lang="zh-CN" altLang="en-US" dirty="0" smtClean="0"/>
              <a:t>设计者的取向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CF21A-ABB2-4AFE-A728-0C73B5A55E5E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Systems Overview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EEBF-3716-487D-AE7C-1F66A971DC3D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1649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操作系统的结构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单体系统（</a:t>
            </a:r>
            <a:r>
              <a:rPr lang="en-US" altLang="zh-CN" dirty="0" smtClean="0"/>
              <a:t>Monolithic System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操作系统中涉及到的里面在当今软件中仍然至关重要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云</a:t>
            </a:r>
            <a:r>
              <a:rPr lang="en-US" altLang="zh-CN" dirty="0" err="1" smtClean="0"/>
              <a:t>PaaS</a:t>
            </a:r>
            <a:r>
              <a:rPr lang="zh-CN" altLang="en-US" smtClean="0"/>
              <a:t>平台、微服务 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CF21A-ABB2-4AFE-A728-0C73B5A55E5E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Systems Overview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EEBF-3716-487D-AE7C-1F66A971DC3D}" type="slidenum">
              <a:rPr lang="zh-CN" altLang="en-US" smtClean="0"/>
              <a:pPr/>
              <a:t>54</a:t>
            </a:fld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974" y="2792055"/>
            <a:ext cx="5484990" cy="330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711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操作系统的结构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单体系统（</a:t>
            </a:r>
            <a:r>
              <a:rPr lang="en-US" altLang="zh-CN" dirty="0" smtClean="0"/>
              <a:t> </a:t>
            </a:r>
            <a:r>
              <a:rPr lang="en-US" altLang="zh-CN" dirty="0"/>
              <a:t>Monolithic System 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操作系统自身就是一个巨大的程序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每个过程都能够自由的调用其他过程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0000FF"/>
                </a:solidFill>
              </a:rPr>
              <a:t>优点：高性能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问题</a:t>
            </a:r>
            <a:r>
              <a:rPr lang="zh-CN" alt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： （</a:t>
            </a:r>
            <a:r>
              <a:rPr lang="en-US" altLang="zh-CN" dirty="0" smtClean="0">
                <a:solidFill>
                  <a:srgbClr val="FF0000"/>
                </a:solidFill>
                <a:sym typeface="Wingdings" panose="05000000000000000000" pitchFamily="2" charset="2"/>
              </a:rPr>
              <a:t>1</a:t>
            </a:r>
            <a:r>
              <a:rPr lang="zh-CN" alt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）维护困难；</a:t>
            </a:r>
            <a:endParaRPr lang="en-US" altLang="zh-CN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lvl="1"/>
            <a:r>
              <a:rPr lang="en-US" altLang="zh-CN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sym typeface="Wingdings" panose="05000000000000000000" pitchFamily="2" charset="2"/>
              </a:rPr>
              <a:t>           </a:t>
            </a:r>
            <a:r>
              <a:rPr lang="zh-CN" alt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（</a:t>
            </a:r>
            <a:r>
              <a:rPr lang="en-US" altLang="zh-CN" dirty="0" smtClean="0">
                <a:solidFill>
                  <a:srgbClr val="FF0000"/>
                </a:solidFill>
                <a:sym typeface="Wingdings" panose="05000000000000000000" pitchFamily="2" charset="2"/>
              </a:rPr>
              <a:t>2</a:t>
            </a:r>
            <a:r>
              <a:rPr lang="zh-CN" alt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）一处错误导致系统崩溃</a:t>
            </a:r>
            <a:endParaRPr lang="en-US" altLang="zh-CN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lvl="1"/>
            <a:endParaRPr lang="en-US" altLang="zh-CN" dirty="0" smtClean="0">
              <a:sym typeface="Wingdings" panose="05000000000000000000" pitchFamily="2" charset="2"/>
            </a:endParaRPr>
          </a:p>
          <a:p>
            <a:pPr lvl="1"/>
            <a:r>
              <a:rPr lang="zh-CN" altLang="en-US" dirty="0" smtClean="0">
                <a:sym typeface="Wingdings" panose="05000000000000000000" pitchFamily="2" charset="2"/>
              </a:rPr>
              <a:t>并非</a:t>
            </a:r>
            <a:r>
              <a:rPr lang="zh-CN" altLang="en-US" dirty="0">
                <a:sym typeface="Wingdings" panose="05000000000000000000" pitchFamily="2" charset="2"/>
              </a:rPr>
              <a:t>纯粹的单体，一般</a:t>
            </a:r>
            <a:r>
              <a:rPr lang="en-US" altLang="zh-CN" dirty="0">
                <a:sym typeface="Wingdings" panose="05000000000000000000" pitchFamily="2" charset="2"/>
              </a:rPr>
              <a:t>HAL</a:t>
            </a:r>
            <a:r>
              <a:rPr lang="zh-CN" altLang="en-US" dirty="0">
                <a:sym typeface="Wingdings" panose="05000000000000000000" pitchFamily="2" charset="2"/>
              </a:rPr>
              <a:t>单独划分出来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CF21A-ABB2-4AFE-A728-0C73B5A55E5E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Systems Overview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EEBF-3716-487D-AE7C-1F66A971DC3D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8663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操作系统的结构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微内核（</a:t>
            </a:r>
            <a:r>
              <a:rPr lang="en-US" altLang="zh-CN" dirty="0" smtClean="0"/>
              <a:t>Microkernels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为提高可靠性，把操作系统功能划分为若干子模块，最关键的功能放在内核中，其他功能分别当做用户程序来实现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CF21A-ABB2-4AFE-A728-0C73B5A55E5E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Systems Overview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EEBF-3716-487D-AE7C-1F66A971DC3D}" type="slidenum">
              <a:rPr lang="zh-CN" altLang="en-US" smtClean="0"/>
              <a:pPr/>
              <a:t>56</a:t>
            </a:fld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169" y="3005430"/>
            <a:ext cx="6051671" cy="305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8367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操作系统的结构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可动态加载的模块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CF21A-ABB2-4AFE-A728-0C73B5A55E5E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Systems Overview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EEBF-3716-487D-AE7C-1F66A971DC3D}" type="slidenum">
              <a:rPr lang="zh-CN" altLang="en-US" smtClean="0"/>
              <a:pPr/>
              <a:t>57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376" y="2398015"/>
            <a:ext cx="6489248" cy="312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0295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操作系统的结构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实际系统多采用混合设计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Android</a:t>
            </a:r>
            <a:r>
              <a:rPr lang="zh-CN" altLang="en-US" dirty="0" smtClean="0"/>
              <a:t>的例子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CF21A-ABB2-4AFE-A728-0C73B5A55E5E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Systems Overview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EEBF-3716-487D-AE7C-1F66A971DC3D}" type="slidenum">
              <a:rPr lang="zh-CN" altLang="en-US" smtClean="0"/>
              <a:pPr/>
              <a:t>58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529" y="2545308"/>
            <a:ext cx="4314488" cy="342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7653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本章内容总结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操作系统的定义和设计目标</a:t>
            </a:r>
            <a:endParaRPr lang="en-US" altLang="zh-CN" dirty="0"/>
          </a:p>
          <a:p>
            <a:pPr lvl="1"/>
            <a:r>
              <a:rPr lang="zh-CN" altLang="en-US" dirty="0"/>
              <a:t>定义</a:t>
            </a:r>
            <a:r>
              <a:rPr lang="zh-CN" altLang="en-US" dirty="0" smtClean="0"/>
              <a:t>、看待操作系统的几种视角</a:t>
            </a:r>
            <a:endParaRPr lang="en-US" altLang="zh-CN" dirty="0" smtClean="0"/>
          </a:p>
          <a:p>
            <a:r>
              <a:rPr lang="zh-CN" altLang="en-US" dirty="0" smtClean="0"/>
              <a:t>操作系统</a:t>
            </a:r>
            <a:r>
              <a:rPr lang="zh-CN" altLang="en-US" dirty="0"/>
              <a:t>的历史</a:t>
            </a:r>
            <a:endParaRPr lang="en-US" altLang="zh-CN" dirty="0"/>
          </a:p>
          <a:p>
            <a:pPr lvl="1"/>
            <a:r>
              <a:rPr lang="zh-CN" altLang="en-US" dirty="0"/>
              <a:t>无</a:t>
            </a:r>
            <a:r>
              <a:rPr lang="en-US" altLang="zh-CN" dirty="0"/>
              <a:t>OS</a:t>
            </a:r>
            <a:r>
              <a:rPr lang="zh-CN" altLang="en-US" dirty="0"/>
              <a:t>、批处理、多道程序、</a:t>
            </a:r>
            <a:r>
              <a:rPr lang="zh-CN" altLang="en-US" dirty="0" smtClean="0"/>
              <a:t>分时系统</a:t>
            </a:r>
            <a:endParaRPr lang="en-US" altLang="zh-CN" dirty="0"/>
          </a:p>
          <a:p>
            <a:r>
              <a:rPr lang="zh-CN" altLang="en-US" dirty="0"/>
              <a:t>操作系统的</a:t>
            </a:r>
            <a:r>
              <a:rPr lang="zh-CN" altLang="en-US" dirty="0" smtClean="0"/>
              <a:t>功能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处理机</a:t>
            </a:r>
            <a:r>
              <a:rPr lang="zh-CN" altLang="en-US" dirty="0"/>
              <a:t>管理、存储管理、文件管理、设备管理</a:t>
            </a:r>
            <a:endParaRPr lang="en-US" altLang="zh-CN" dirty="0"/>
          </a:p>
          <a:p>
            <a:r>
              <a:rPr lang="zh-CN" altLang="en-US" dirty="0" smtClean="0"/>
              <a:t>操作系统</a:t>
            </a:r>
            <a:r>
              <a:rPr lang="zh-CN" altLang="en-US" dirty="0"/>
              <a:t>接口</a:t>
            </a:r>
            <a:endParaRPr lang="en-US" altLang="zh-CN" dirty="0"/>
          </a:p>
          <a:p>
            <a:pPr lvl="1"/>
            <a:r>
              <a:rPr lang="zh-CN" altLang="en-US" dirty="0"/>
              <a:t>用户级接口、程序级</a:t>
            </a:r>
            <a:r>
              <a:rPr lang="zh-CN" altLang="en-US" dirty="0" smtClean="0"/>
              <a:t>接口</a:t>
            </a:r>
            <a:endParaRPr lang="en-US" altLang="zh-CN" dirty="0" smtClean="0"/>
          </a:p>
          <a:p>
            <a:r>
              <a:rPr lang="zh-CN" altLang="en-US" dirty="0" smtClean="0"/>
              <a:t>操作系统的设计目标与内部结构</a:t>
            </a: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CF21A-ABB2-4AFE-A728-0C73B5A55E5E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Systems Overview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EEBF-3716-487D-AE7C-1F66A971DC3D}" type="slidenum">
              <a:rPr lang="zh-CN" altLang="en-US" smtClean="0"/>
              <a:pPr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2774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406906" y="121712"/>
            <a:ext cx="6604000" cy="63923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normAutofit fontScale="90000"/>
          </a:bodyPr>
          <a:lstStyle/>
          <a:p>
            <a:pPr>
              <a:lnSpc>
                <a:spcPct val="125000"/>
              </a:lnSpc>
            </a:pPr>
            <a:r>
              <a:rPr lang="zh-CN" altLang="en-US" dirty="0" smtClean="0">
                <a:sym typeface="楷体" pitchFamily="49" charset="-122"/>
              </a:rPr>
              <a:t>操作系统</a:t>
            </a:r>
            <a:r>
              <a:rPr lang="zh-CN" altLang="en-US" dirty="0">
                <a:sym typeface="楷体" pitchFamily="49" charset="-122"/>
              </a:rPr>
              <a:t>是什么</a:t>
            </a:r>
            <a:r>
              <a:rPr lang="en-US" altLang="zh-CN" dirty="0">
                <a:sym typeface="楷体" pitchFamily="49" charset="-122"/>
              </a:rPr>
              <a:t>?</a:t>
            </a:r>
            <a:r>
              <a:rPr lang="zh-CN" altLang="en-US" dirty="0">
                <a:sym typeface="楷体" pitchFamily="49" charset="-122"/>
              </a:rPr>
              <a:t>（观点</a:t>
            </a:r>
            <a:r>
              <a:rPr lang="en-US" altLang="zh-CN" dirty="0">
                <a:sym typeface="楷体" pitchFamily="49" charset="-122"/>
              </a:rPr>
              <a:t>1</a:t>
            </a:r>
            <a:r>
              <a:rPr lang="zh-CN" altLang="en-US" dirty="0">
                <a:sym typeface="楷体" pitchFamily="49" charset="-122"/>
              </a:rPr>
              <a:t>）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20700" y="1293285"/>
            <a:ext cx="8376412" cy="5183716"/>
          </a:xfrm>
        </p:spPr>
        <p:txBody>
          <a:bodyPr>
            <a:noAutofit/>
          </a:bodyPr>
          <a:lstStyle/>
          <a:p>
            <a:r>
              <a:rPr lang="zh-CN" altLang="en-US" dirty="0">
                <a:sym typeface="Times New Roman" pitchFamily="18" charset="0"/>
              </a:rPr>
              <a:t>1、从计算机系统组成观点――操作系统是系统软件</a:t>
            </a:r>
          </a:p>
          <a:p>
            <a:r>
              <a:rPr lang="zh-CN" altLang="en-US" dirty="0">
                <a:sym typeface="Times New Roman" pitchFamily="18" charset="0"/>
              </a:rPr>
              <a:t> 计算机系统组成：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400" dirty="0">
                <a:sym typeface="Times New Roman" pitchFamily="18" charset="0"/>
              </a:rPr>
              <a:t>     软件：</a:t>
            </a:r>
          </a:p>
          <a:p>
            <a:pPr lvl="2">
              <a:buFont typeface="Wingdings" panose="05000000000000000000" pitchFamily="2" charset="2"/>
              <a:buChar char="p"/>
            </a:pPr>
            <a:r>
              <a:rPr lang="zh-CN" altLang="en-US" sz="2000" dirty="0">
                <a:sym typeface="Times New Roman" pitchFamily="18" charset="0"/>
              </a:rPr>
              <a:t>应用软件		</a:t>
            </a:r>
          </a:p>
          <a:p>
            <a:pPr lvl="2">
              <a:buFont typeface="Wingdings" panose="05000000000000000000" pitchFamily="2" charset="2"/>
              <a:buChar char="p"/>
            </a:pPr>
            <a:r>
              <a:rPr lang="zh-CN" altLang="en-US" sz="2000" dirty="0">
                <a:sym typeface="Times New Roman" pitchFamily="18" charset="0"/>
              </a:rPr>
              <a:t>系统软件（操作系统等）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400" dirty="0">
                <a:sym typeface="Times New Roman" pitchFamily="18" charset="0"/>
              </a:rPr>
              <a:t>     硬件：</a:t>
            </a:r>
          </a:p>
          <a:p>
            <a:pPr lvl="2">
              <a:buFont typeface="Wingdings" panose="05000000000000000000" pitchFamily="2" charset="2"/>
              <a:buChar char="p"/>
            </a:pPr>
            <a:r>
              <a:rPr lang="zh-CN" altLang="en-US" sz="2000" dirty="0">
                <a:sym typeface="Times New Roman" pitchFamily="18" charset="0"/>
              </a:rPr>
              <a:t>输入／输出（I／O）设备		</a:t>
            </a:r>
          </a:p>
          <a:p>
            <a:pPr lvl="2">
              <a:buFont typeface="Wingdings" panose="05000000000000000000" pitchFamily="2" charset="2"/>
              <a:buChar char="p"/>
            </a:pPr>
            <a:r>
              <a:rPr lang="zh-CN" altLang="en-US" sz="2000" dirty="0">
                <a:sym typeface="Times New Roman" pitchFamily="18" charset="0"/>
              </a:rPr>
              <a:t>存储器(内存) 		</a:t>
            </a:r>
          </a:p>
          <a:p>
            <a:pPr lvl="2">
              <a:buFont typeface="Wingdings" panose="05000000000000000000" pitchFamily="2" charset="2"/>
              <a:buChar char="p"/>
            </a:pPr>
            <a:r>
              <a:rPr lang="zh-CN" altLang="en-US" sz="2000" dirty="0">
                <a:sym typeface="Times New Roman" pitchFamily="18" charset="0"/>
              </a:rPr>
              <a:t>中央处理器(CPU)</a:t>
            </a:r>
            <a:r>
              <a:rPr lang="zh-CN" altLang="en-US" sz="2400" dirty="0">
                <a:sym typeface="Times New Roman" pitchFamily="18" charset="0"/>
              </a:rPr>
              <a:t>	</a:t>
            </a:r>
            <a:endParaRPr lang="zh-CN" altLang="en-US" sz="2400" dirty="0"/>
          </a:p>
        </p:txBody>
      </p:sp>
      <p:pic>
        <p:nvPicPr>
          <p:cNvPr id="7172" name="Picture 5" descr="MCj04357310000[1]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00694" y="3857628"/>
            <a:ext cx="1336675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3011897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作业与实验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CN" altLang="en-US" dirty="0" smtClean="0"/>
              <a:t>作业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：请调研</a:t>
            </a:r>
            <a:r>
              <a:rPr lang="en-US" altLang="zh-CN" dirty="0" smtClean="0"/>
              <a:t>5</a:t>
            </a:r>
            <a:r>
              <a:rPr lang="zh-CN" altLang="en-US" dirty="0" smtClean="0"/>
              <a:t>种常用操作系统，并描述其应用场景、特点（可从不同视角），每种操作系统描述字数要求</a:t>
            </a:r>
            <a:r>
              <a:rPr lang="en-US" altLang="zh-CN" dirty="0" smtClean="0"/>
              <a:t>100</a:t>
            </a:r>
            <a:r>
              <a:rPr lang="zh-CN" altLang="en-US" dirty="0" smtClean="0"/>
              <a:t>字以内。</a:t>
            </a:r>
            <a:endParaRPr lang="en-US" altLang="zh-CN" dirty="0" smtClean="0"/>
          </a:p>
          <a:p>
            <a:pPr algn="just"/>
            <a:endParaRPr lang="en-US" altLang="zh-CN" dirty="0" smtClean="0"/>
          </a:p>
          <a:p>
            <a:r>
              <a:rPr lang="zh-CN" altLang="en-US" dirty="0"/>
              <a:t>实验</a:t>
            </a:r>
            <a:r>
              <a:rPr lang="en-US" altLang="zh-CN" dirty="0"/>
              <a:t>1</a:t>
            </a:r>
            <a:r>
              <a:rPr lang="zh-CN" altLang="en-US" dirty="0"/>
              <a:t>：熟悉</a:t>
            </a:r>
            <a:r>
              <a:rPr lang="en-US" altLang="zh-CN" dirty="0"/>
              <a:t>Linux</a:t>
            </a:r>
            <a:r>
              <a:rPr lang="zh-CN" altLang="en-US" dirty="0" smtClean="0"/>
              <a:t>系统常用命令，可完成</a:t>
            </a:r>
            <a:r>
              <a:rPr lang="en-US" altLang="zh-CN" dirty="0" smtClean="0"/>
              <a:t>C</a:t>
            </a:r>
            <a:r>
              <a:rPr lang="zh-CN" altLang="en-US" dirty="0" smtClean="0"/>
              <a:t>源程序编译调测。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CF21A-ABB2-4AFE-A728-0C73B5A55E5E}" type="datetime1">
              <a:rPr lang="zh-CN" altLang="en-US" smtClean="0"/>
              <a:pPr/>
              <a:t>2018/8/7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Operating Systems Overview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EEBF-3716-487D-AE7C-1F66A971DC3D}" type="slidenum">
              <a:rPr lang="zh-CN" altLang="en-US" smtClean="0"/>
              <a:pPr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213302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pPr>
              <a:defRPr/>
            </a:pPr>
            <a:fld id="{F1D89CC5-1E91-4B07-A49D-F0591162D17E}" type="slidenum">
              <a:rPr lang="zh-CN" altLang="en-US" smtClean="0"/>
              <a:pPr>
                <a:defRPr/>
              </a:pPr>
              <a:t>61</a:t>
            </a:fld>
            <a:endParaRPr lang="en-US" altLang="zh-CN"/>
          </a:p>
        </p:txBody>
      </p:sp>
      <p:sp>
        <p:nvSpPr>
          <p:cNvPr id="293890" name="Text Box 15"/>
          <p:cNvSpPr txBox="1">
            <a:spLocks noChangeArrowheads="1"/>
          </p:cNvSpPr>
          <p:nvPr/>
        </p:nvSpPr>
        <p:spPr bwMode="auto">
          <a:xfrm>
            <a:off x="304800" y="2781300"/>
            <a:ext cx="8839200" cy="1016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6000">
                <a:solidFill>
                  <a:srgbClr val="3737C3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谢谢！</a:t>
            </a:r>
            <a:endParaRPr lang="en-US" altLang="zh-CN" sz="6000">
              <a:solidFill>
                <a:srgbClr val="3737C3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72450" y="-26988"/>
            <a:ext cx="958850" cy="895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293892" name="Picture 6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25" y="188913"/>
            <a:ext cx="262255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605452508"/>
      </p:ext>
    </p:extLst>
  </p:cSld>
  <p:clrMapOvr>
    <a:masterClrMapping/>
  </p:clrMapOvr>
  <p:transition advTm="3985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431925" y="87988"/>
            <a:ext cx="7056437" cy="6604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dirty="0">
                <a:sym typeface="楷体" pitchFamily="49" charset="-122"/>
              </a:rPr>
              <a:t>操作系统是什么</a:t>
            </a:r>
            <a:r>
              <a:rPr lang="en-US" altLang="zh-CN" sz="3200" dirty="0">
                <a:sym typeface="楷体" pitchFamily="49" charset="-122"/>
              </a:rPr>
              <a:t>?</a:t>
            </a:r>
            <a:r>
              <a:rPr lang="zh-CN" altLang="en-US" sz="3200" dirty="0">
                <a:sym typeface="楷体" pitchFamily="49" charset="-122"/>
              </a:rPr>
              <a:t> （观点</a:t>
            </a:r>
            <a:r>
              <a:rPr lang="en-US" altLang="zh-CN" sz="3200" dirty="0">
                <a:sym typeface="楷体" pitchFamily="49" charset="-122"/>
              </a:rPr>
              <a:t>2</a:t>
            </a:r>
            <a:r>
              <a:rPr lang="zh-CN" altLang="en-US" sz="3200" dirty="0">
                <a:sym typeface="楷体" pitchFamily="49" charset="-122"/>
              </a:rPr>
              <a:t>）</a:t>
            </a:r>
            <a:endParaRPr lang="zh-CN" altLang="en-US" sz="3200" dirty="0">
              <a:sym typeface="Times New Roman" pitchFamily="18" charset="0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57158" y="1235626"/>
            <a:ext cx="8131204" cy="5408084"/>
          </a:xfrm>
        </p:spPr>
        <p:txBody>
          <a:bodyPr>
            <a:normAutofit/>
          </a:bodyPr>
          <a:lstStyle/>
          <a:p>
            <a:r>
              <a:rPr lang="zh-CN" dirty="0" smtClean="0">
                <a:sym typeface="Times New Roman" pitchFamily="18" charset="0"/>
              </a:rPr>
              <a:t>从</a:t>
            </a:r>
            <a:r>
              <a:rPr lang="zh-CN" dirty="0">
                <a:sym typeface="Times New Roman" pitchFamily="18" charset="0"/>
              </a:rPr>
              <a:t>资源管理程序观点</a:t>
            </a:r>
            <a:r>
              <a:rPr lang="zh-CN" altLang="zh-CN" dirty="0">
                <a:sym typeface="Times New Roman" pitchFamily="18" charset="0"/>
              </a:rPr>
              <a:t>――</a:t>
            </a:r>
            <a:r>
              <a:rPr lang="zh-CN" dirty="0">
                <a:sym typeface="Times New Roman" pitchFamily="18" charset="0"/>
              </a:rPr>
              <a:t>操作系统是系统资源管理者（ </a:t>
            </a:r>
            <a:r>
              <a:rPr lang="zh-CN" altLang="zh-CN" dirty="0">
                <a:sym typeface="Times New Roman" pitchFamily="18" charset="0"/>
              </a:rPr>
              <a:t>Operating System as a Resource Manager</a:t>
            </a:r>
            <a:r>
              <a:rPr lang="zh-CN" dirty="0">
                <a:sym typeface="Times New Roman" pitchFamily="18" charset="0"/>
              </a:rPr>
              <a:t>）</a:t>
            </a:r>
          </a:p>
          <a:p>
            <a:r>
              <a:rPr lang="zh-CN" dirty="0">
                <a:sym typeface="Times New Roman" pitchFamily="18" charset="0"/>
              </a:rPr>
              <a:t>操作系统是系统资源管理程序，它用于控制和管理计算机系统的硬件和软件资源。</a:t>
            </a:r>
          </a:p>
          <a:p>
            <a:pPr marL="0" indent="0">
              <a:buNone/>
            </a:pPr>
            <a:r>
              <a:rPr lang="en-US" altLang="zh-CN" sz="2000" dirty="0" smtClean="0">
                <a:sym typeface="Times New Roman" pitchFamily="18" charset="0"/>
              </a:rPr>
              <a:t>     </a:t>
            </a:r>
            <a:r>
              <a:rPr lang="zh-CN" sz="2000" b="1" dirty="0" smtClean="0">
                <a:solidFill>
                  <a:srgbClr val="FF0000"/>
                </a:solidFill>
                <a:sym typeface="Times New Roman" pitchFamily="18" charset="0"/>
              </a:rPr>
              <a:t>计算机系统</a:t>
            </a:r>
            <a:r>
              <a:rPr lang="zh-CN" sz="2000" b="1" dirty="0">
                <a:solidFill>
                  <a:srgbClr val="FF0000"/>
                </a:solidFill>
                <a:sym typeface="Times New Roman" pitchFamily="18" charset="0"/>
              </a:rPr>
              <a:t>资源：                    操作系统模块：</a:t>
            </a:r>
          </a:p>
          <a:p>
            <a:pPr marL="0" indent="0">
              <a:buNone/>
            </a:pPr>
            <a:r>
              <a:rPr lang="zh-CN" sz="1800" dirty="0">
                <a:sym typeface="Times New Roman" pitchFamily="18" charset="0"/>
              </a:rPr>
              <a:t>      软件：程序、数据                  	文件系统</a:t>
            </a:r>
          </a:p>
          <a:p>
            <a:pPr marL="0" indent="0">
              <a:buNone/>
            </a:pPr>
            <a:r>
              <a:rPr lang="zh-CN" sz="1800" dirty="0" smtClean="0">
                <a:sym typeface="Times New Roman" pitchFamily="18" charset="0"/>
              </a:rPr>
              <a:t>   </a:t>
            </a:r>
            <a:r>
              <a:rPr lang="en-US" altLang="zh-CN" sz="1800" dirty="0" smtClean="0">
                <a:sym typeface="Times New Roman" pitchFamily="18" charset="0"/>
              </a:rPr>
              <a:t> </a:t>
            </a:r>
            <a:r>
              <a:rPr lang="zh-CN" sz="1800" dirty="0" smtClean="0">
                <a:sym typeface="Times New Roman" pitchFamily="18" charset="0"/>
              </a:rPr>
              <a:t>  </a:t>
            </a:r>
            <a:r>
              <a:rPr lang="zh-CN" sz="1800" dirty="0">
                <a:sym typeface="Times New Roman" pitchFamily="18" charset="0"/>
              </a:rPr>
              <a:t>硬件：</a:t>
            </a:r>
            <a:r>
              <a:rPr lang="zh-CN" altLang="zh-CN" sz="1800" dirty="0">
                <a:sym typeface="Times New Roman" pitchFamily="18" charset="0"/>
              </a:rPr>
              <a:t>I</a:t>
            </a:r>
            <a:r>
              <a:rPr lang="zh-CN" sz="1800" dirty="0">
                <a:sym typeface="Times New Roman" pitchFamily="18" charset="0"/>
              </a:rPr>
              <a:t>／</a:t>
            </a:r>
            <a:r>
              <a:rPr lang="zh-CN" altLang="zh-CN" sz="1800" dirty="0">
                <a:sym typeface="Times New Roman" pitchFamily="18" charset="0"/>
              </a:rPr>
              <a:t>O</a:t>
            </a:r>
            <a:r>
              <a:rPr lang="zh-CN" sz="1800" dirty="0">
                <a:sym typeface="Times New Roman" pitchFamily="18" charset="0"/>
              </a:rPr>
              <a:t>设备                      	设备管理</a:t>
            </a:r>
          </a:p>
          <a:p>
            <a:pPr marL="0" indent="0">
              <a:buNone/>
            </a:pPr>
            <a:r>
              <a:rPr lang="zh-CN" altLang="zh-CN" sz="1800" dirty="0" smtClean="0">
                <a:sym typeface="Times New Roman" pitchFamily="18" charset="0"/>
              </a:rPr>
              <a:t>                </a:t>
            </a:r>
            <a:r>
              <a:rPr lang="zh-CN" sz="1800" dirty="0">
                <a:sym typeface="Times New Roman" pitchFamily="18" charset="0"/>
              </a:rPr>
              <a:t>存储器	           </a:t>
            </a:r>
            <a:r>
              <a:rPr lang="en-US" altLang="zh-CN" sz="1800" dirty="0">
                <a:sym typeface="Times New Roman" pitchFamily="18" charset="0"/>
              </a:rPr>
              <a:t>       </a:t>
            </a:r>
            <a:r>
              <a:rPr lang="en-US" altLang="zh-CN" sz="1800" dirty="0" smtClean="0">
                <a:sym typeface="Times New Roman" pitchFamily="18" charset="0"/>
              </a:rPr>
              <a:t>            </a:t>
            </a:r>
            <a:r>
              <a:rPr lang="zh-CN" sz="1800" dirty="0" smtClean="0">
                <a:sym typeface="Times New Roman" pitchFamily="18" charset="0"/>
              </a:rPr>
              <a:t>存储器管理</a:t>
            </a:r>
            <a:endParaRPr lang="zh-CN" sz="1800" dirty="0">
              <a:sym typeface="Times New Roman" pitchFamily="18" charset="0"/>
            </a:endParaRPr>
          </a:p>
          <a:p>
            <a:pPr marL="0" indent="0">
              <a:buNone/>
            </a:pPr>
            <a:r>
              <a:rPr lang="zh-CN" altLang="zh-CN" sz="1800" dirty="0">
                <a:sym typeface="Times New Roman" pitchFamily="18" charset="0"/>
              </a:rPr>
              <a:t>                </a:t>
            </a:r>
            <a:r>
              <a:rPr lang="zh-CN" sz="1800" dirty="0" smtClean="0">
                <a:sym typeface="Times New Roman" pitchFamily="18" charset="0"/>
              </a:rPr>
              <a:t>处理器                  </a:t>
            </a:r>
            <a:r>
              <a:rPr lang="en-US" altLang="zh-CN" sz="1800" dirty="0" smtClean="0">
                <a:sym typeface="Times New Roman" pitchFamily="18" charset="0"/>
              </a:rPr>
              <a:t>             </a:t>
            </a:r>
            <a:r>
              <a:rPr lang="zh-CN" sz="1800" dirty="0" smtClean="0">
                <a:sym typeface="Times New Roman" pitchFamily="18" charset="0"/>
              </a:rPr>
              <a:t>处理器</a:t>
            </a:r>
            <a:r>
              <a:rPr lang="zh-CN" sz="1800" dirty="0">
                <a:sym typeface="Times New Roman" pitchFamily="18" charset="0"/>
              </a:rPr>
              <a:t>（</a:t>
            </a:r>
            <a:r>
              <a:rPr lang="zh-CN" altLang="zh-CN" sz="1800" dirty="0">
                <a:sym typeface="Times New Roman" pitchFamily="18" charset="0"/>
              </a:rPr>
              <a:t>CPU,</a:t>
            </a:r>
            <a:r>
              <a:rPr lang="zh-CN" sz="1800" dirty="0">
                <a:sym typeface="Times New Roman" pitchFamily="18" charset="0"/>
              </a:rPr>
              <a:t>进程）管理</a:t>
            </a:r>
          </a:p>
        </p:txBody>
      </p:sp>
    </p:spTree>
    <p:extLst>
      <p:ext uri="{BB962C8B-B14F-4D97-AF65-F5344CB8AC3E}">
        <p14:creationId xmlns:p14="http://schemas.microsoft.com/office/powerpoint/2010/main" xmlns="" val="273903183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026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737360" y="97132"/>
            <a:ext cx="6116637" cy="67733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dirty="0">
                <a:sym typeface="楷体" pitchFamily="49" charset="-122"/>
              </a:rPr>
              <a:t>操作系统是什么</a:t>
            </a:r>
            <a:r>
              <a:rPr lang="en-US" altLang="zh-CN" sz="3200" dirty="0">
                <a:sym typeface="楷体" pitchFamily="49" charset="-122"/>
              </a:rPr>
              <a:t>?</a:t>
            </a:r>
            <a:r>
              <a:rPr lang="zh-CN" altLang="en-US" sz="3200" dirty="0">
                <a:sym typeface="楷体" pitchFamily="49" charset="-122"/>
              </a:rPr>
              <a:t> （观点</a:t>
            </a:r>
            <a:r>
              <a:rPr lang="en-US" altLang="zh-CN" sz="3200" dirty="0">
                <a:sym typeface="楷体" pitchFamily="49" charset="-122"/>
              </a:rPr>
              <a:t>3</a:t>
            </a:r>
            <a:r>
              <a:rPr lang="zh-CN" altLang="en-US" sz="3200" dirty="0">
                <a:sym typeface="楷体" pitchFamily="49" charset="-122"/>
              </a:rPr>
              <a:t>）</a:t>
            </a:r>
            <a:endParaRPr lang="zh-CN" altLang="en-US" sz="3200" dirty="0">
              <a:sym typeface="Times New Roman" pitchFamily="18" charset="0"/>
            </a:endParaRPr>
          </a:p>
        </p:txBody>
      </p:sp>
      <p:sp>
        <p:nvSpPr>
          <p:cNvPr id="24579" name="Rectangle 1027"/>
          <p:cNvSpPr>
            <a:spLocks noGrp="1" noChangeArrowheads="1"/>
          </p:cNvSpPr>
          <p:nvPr>
            <p:ph type="body" idx="4294967295"/>
          </p:nvPr>
        </p:nvSpPr>
        <p:spPr>
          <a:xfrm>
            <a:off x="454024" y="1214422"/>
            <a:ext cx="8332817" cy="49323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dirty="0" smtClean="0">
                <a:sym typeface="Times New Roman" pitchFamily="18" charset="0"/>
              </a:rPr>
              <a:t>从</a:t>
            </a:r>
            <a:r>
              <a:rPr lang="zh-CN" dirty="0">
                <a:sym typeface="Times New Roman" pitchFamily="18" charset="0"/>
              </a:rPr>
              <a:t>软件分层、扩充机器的观点</a:t>
            </a:r>
            <a:r>
              <a:rPr lang="zh-CN" altLang="zh-CN" dirty="0">
                <a:sym typeface="Times New Roman" pitchFamily="18" charset="0"/>
              </a:rPr>
              <a:t>―― </a:t>
            </a:r>
            <a:r>
              <a:rPr lang="zh-CN" dirty="0">
                <a:sym typeface="Times New Roman" pitchFamily="18" charset="0"/>
              </a:rPr>
              <a:t>操作系统是扩充裸机的第一层系统软件</a:t>
            </a: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2500306"/>
            <a:ext cx="6251100" cy="369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18609618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568451" y="148568"/>
            <a:ext cx="6248400" cy="46566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dirty="0">
                <a:sym typeface="Times New Roman" pitchFamily="18" charset="0"/>
              </a:rPr>
              <a:t>操作系统是什么</a:t>
            </a:r>
            <a:r>
              <a:rPr lang="zh-CN" altLang="en-US" sz="3200" dirty="0">
                <a:sym typeface="楷体" pitchFamily="49" charset="-122"/>
              </a:rPr>
              <a:t>？ （观点</a:t>
            </a:r>
            <a:r>
              <a:rPr lang="en-US" altLang="zh-CN" sz="3200" dirty="0">
                <a:sym typeface="楷体" pitchFamily="49" charset="-122"/>
              </a:rPr>
              <a:t>4</a:t>
            </a:r>
            <a:r>
              <a:rPr lang="zh-CN" altLang="en-US" sz="3200" dirty="0">
                <a:sym typeface="楷体" pitchFamily="49" charset="-122"/>
              </a:rPr>
              <a:t>）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71472" y="1042459"/>
            <a:ext cx="7937526" cy="5177367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ym typeface="Times New Roman" pitchFamily="18" charset="0"/>
              </a:rPr>
              <a:t>从</a:t>
            </a:r>
            <a:r>
              <a:rPr lang="zh-CN" altLang="en-US" dirty="0">
                <a:sym typeface="Times New Roman" pitchFamily="18" charset="0"/>
              </a:rPr>
              <a:t>服务用户的观点――操作系统是用户与计算机硬件之间接口</a:t>
            </a:r>
          </a:p>
          <a:p>
            <a:r>
              <a:rPr lang="zh-CN" altLang="en-US" dirty="0">
                <a:sym typeface="Times New Roman" pitchFamily="18" charset="0"/>
              </a:rPr>
              <a:t>系统提供的接口有二类：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sym typeface="Times New Roman" pitchFamily="18" charset="0"/>
              </a:rPr>
              <a:t>命令级接口，它提供一组键盘或鼠标命令。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sym typeface="Times New Roman" pitchFamily="18" charset="0"/>
              </a:rPr>
              <a:t>程序级接口，它提供一组系统调用</a:t>
            </a:r>
            <a:r>
              <a:rPr lang="zh-CN" altLang="en-US" dirty="0"/>
              <a:t>System calls </a:t>
            </a:r>
            <a:r>
              <a:rPr lang="zh-CN" altLang="en-US" dirty="0">
                <a:sym typeface="Times New Roman" pitchFamily="18" charset="0"/>
              </a:rPr>
              <a:t>，即OS中功能，供用户程序和其它程序调用。</a:t>
            </a:r>
            <a:endParaRPr lang="zh-CN" altLang="en-US" dirty="0"/>
          </a:p>
          <a:p>
            <a:r>
              <a:rPr lang="zh-CN" altLang="en-US" i="1" dirty="0" smtClean="0">
                <a:solidFill>
                  <a:srgbClr val="FF0000"/>
                </a:solidFill>
              </a:rPr>
              <a:t>内核</a:t>
            </a:r>
            <a:r>
              <a:rPr lang="zh-CN" altLang="en-US" i="1" dirty="0">
                <a:solidFill>
                  <a:srgbClr val="FF0000"/>
                </a:solidFill>
              </a:rPr>
              <a:t>Kernel– the one program running at all times on the computer (all else being application programs). </a:t>
            </a:r>
            <a:r>
              <a:rPr lang="zh-CN" altLang="en-US" i="1" dirty="0" smtClean="0">
                <a:solidFill>
                  <a:srgbClr val="FF0000"/>
                </a:solidFill>
              </a:rPr>
              <a:t>全</a:t>
            </a:r>
            <a:r>
              <a:rPr lang="zh-CN" altLang="en-US" i="1" dirty="0">
                <a:solidFill>
                  <a:srgbClr val="FF0000"/>
                </a:solidFill>
              </a:rPr>
              <a:t>时运行的</a:t>
            </a:r>
            <a:r>
              <a:rPr lang="zh-CN" altLang="en-US" i="1" dirty="0" smtClean="0">
                <a:solidFill>
                  <a:srgbClr val="FF0000"/>
                </a:solidFill>
              </a:rPr>
              <a:t>一个程序</a:t>
            </a:r>
            <a:r>
              <a:rPr lang="zh-CN" altLang="en-US" i="1" dirty="0">
                <a:solidFill>
                  <a:srgbClr val="FF0000"/>
                </a:solidFill>
              </a:rPr>
              <a:t>（其他的是应用）</a:t>
            </a:r>
          </a:p>
        </p:txBody>
      </p:sp>
      <p:sp>
        <p:nvSpPr>
          <p:cNvPr id="25605" name="AutoShape 4"/>
          <p:cNvSpPr>
            <a:spLocks noChangeArrowheads="1"/>
          </p:cNvSpPr>
          <p:nvPr/>
        </p:nvSpPr>
        <p:spPr bwMode="auto">
          <a:xfrm>
            <a:off x="6261736" y="5195402"/>
            <a:ext cx="2016125" cy="421216"/>
          </a:xfrm>
          <a:prstGeom prst="wedgeRoundRectCallout">
            <a:avLst>
              <a:gd name="adj1" fmla="val -35884"/>
              <a:gd name="adj2" fmla="val 106255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1400" b="1" i="1" dirty="0">
                <a:solidFill>
                  <a:srgbClr val="1D02BE"/>
                </a:solidFill>
              </a:rPr>
              <a:t>很多英文书的描述</a:t>
            </a:r>
          </a:p>
        </p:txBody>
      </p:sp>
    </p:spTree>
    <p:extLst>
      <p:ext uri="{BB962C8B-B14F-4D97-AF65-F5344CB8AC3E}">
        <p14:creationId xmlns:p14="http://schemas.microsoft.com/office/powerpoint/2010/main" xmlns="" val="218986665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5327</TotalTime>
  <Words>3158</Words>
  <Application>Microsoft Office PowerPoint</Application>
  <PresentationFormat>全屏显示(4:3)</PresentationFormat>
  <Paragraphs>519</Paragraphs>
  <Slides>61</Slides>
  <Notes>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62" baseType="lpstr">
      <vt:lpstr>Office Theme</vt:lpstr>
      <vt:lpstr>第1章  操作系统概述</vt:lpstr>
      <vt:lpstr>主要内容</vt:lpstr>
      <vt:lpstr>操作系统定义</vt:lpstr>
      <vt:lpstr>操作系统在计算机中的位置</vt:lpstr>
      <vt:lpstr>操作系统举例</vt:lpstr>
      <vt:lpstr>操作系统是什么?（观点1）</vt:lpstr>
      <vt:lpstr>操作系统是什么? （观点2）</vt:lpstr>
      <vt:lpstr>操作系统是什么? （观点3）</vt:lpstr>
      <vt:lpstr>操作系统是什么？ （观点4）</vt:lpstr>
      <vt:lpstr>操作系统定义</vt:lpstr>
      <vt:lpstr>操作系统的历史</vt:lpstr>
      <vt:lpstr>操作系统的历史</vt:lpstr>
      <vt:lpstr>操作系统的历史</vt:lpstr>
      <vt:lpstr>操作系统的历史</vt:lpstr>
      <vt:lpstr>操作系统的历史</vt:lpstr>
      <vt:lpstr>操作系统的历史</vt:lpstr>
      <vt:lpstr>操作系统的历史</vt:lpstr>
      <vt:lpstr>操作系统的历史</vt:lpstr>
      <vt:lpstr>操作系统的历史</vt:lpstr>
      <vt:lpstr>操作系统的历史</vt:lpstr>
      <vt:lpstr>操作系统的历史</vt:lpstr>
      <vt:lpstr>操作系统的历史</vt:lpstr>
      <vt:lpstr>MS-DOS</vt:lpstr>
      <vt:lpstr>操作系统的历史</vt:lpstr>
      <vt:lpstr>幻灯片 25</vt:lpstr>
      <vt:lpstr>操作系统的历史</vt:lpstr>
      <vt:lpstr>操作系统的历史</vt:lpstr>
      <vt:lpstr>操作系统的历史</vt:lpstr>
      <vt:lpstr>操作系统演进关系</vt:lpstr>
      <vt:lpstr>从历史发展看操作系统本质</vt:lpstr>
      <vt:lpstr>计算机系统的组成</vt:lpstr>
      <vt:lpstr>操作系统的主要功能</vt:lpstr>
      <vt:lpstr>操作系统的主要功能</vt:lpstr>
      <vt:lpstr>操作系统的主要功能</vt:lpstr>
      <vt:lpstr>操作系统功能</vt:lpstr>
      <vt:lpstr>用户接口</vt:lpstr>
      <vt:lpstr>操作级接口</vt:lpstr>
      <vt:lpstr>操作级接口</vt:lpstr>
      <vt:lpstr>操作级接口</vt:lpstr>
      <vt:lpstr>操作级接口</vt:lpstr>
      <vt:lpstr>操作级接口</vt:lpstr>
      <vt:lpstr>操作级接口</vt:lpstr>
      <vt:lpstr>操作级接口</vt:lpstr>
      <vt:lpstr>操作级接口</vt:lpstr>
      <vt:lpstr>程序级接口</vt:lpstr>
      <vt:lpstr>程序级接口</vt:lpstr>
      <vt:lpstr>程序级接口</vt:lpstr>
      <vt:lpstr>程序级接口</vt:lpstr>
      <vt:lpstr>操作系统的设计目标</vt:lpstr>
      <vt:lpstr>操作系统的设计目标</vt:lpstr>
      <vt:lpstr>操作系统的设计目标</vt:lpstr>
      <vt:lpstr>操作系统的设计目标</vt:lpstr>
      <vt:lpstr>操作系统的设计目标</vt:lpstr>
      <vt:lpstr>操作系统的结构</vt:lpstr>
      <vt:lpstr>操作系统的结构</vt:lpstr>
      <vt:lpstr>操作系统的结构</vt:lpstr>
      <vt:lpstr>操作系统的结构</vt:lpstr>
      <vt:lpstr>操作系统的结构</vt:lpstr>
      <vt:lpstr>本章内容总结</vt:lpstr>
      <vt:lpstr>作业与实验</vt:lpstr>
      <vt:lpstr>幻灯片 61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第0章  课程简介</dc:title>
  <dc:creator>Mingsong Lu</dc:creator>
  <cp:lastModifiedBy>DELL</cp:lastModifiedBy>
  <cp:revision>230</cp:revision>
  <dcterms:created xsi:type="dcterms:W3CDTF">2015-03-10T09:46:44Z</dcterms:created>
  <dcterms:modified xsi:type="dcterms:W3CDTF">2018-08-07T02:02:32Z</dcterms:modified>
</cp:coreProperties>
</file>